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6" r:id="rId7"/>
    <p:sldMasterId id="2147483674" r:id="rId8"/>
    <p:sldMasterId id="2147483687" r:id="rId9"/>
  </p:sldMasterIdLst>
  <p:notesMasterIdLst>
    <p:notesMasterId r:id="rId43"/>
  </p:notesMasterIdLst>
  <p:sldIdLst>
    <p:sldId id="2134806367" r:id="rId10"/>
    <p:sldId id="2134806308" r:id="rId11"/>
    <p:sldId id="2134806261" r:id="rId12"/>
    <p:sldId id="2134806376" r:id="rId13"/>
    <p:sldId id="2134806404" r:id="rId14"/>
    <p:sldId id="2134806388" r:id="rId15"/>
    <p:sldId id="2134806389" r:id="rId16"/>
    <p:sldId id="2134806390" r:id="rId17"/>
    <p:sldId id="2134806391" r:id="rId18"/>
    <p:sldId id="261" r:id="rId19"/>
    <p:sldId id="392" r:id="rId20"/>
    <p:sldId id="391" r:id="rId21"/>
    <p:sldId id="393" r:id="rId22"/>
    <p:sldId id="398" r:id="rId23"/>
    <p:sldId id="397" r:id="rId24"/>
    <p:sldId id="399" r:id="rId25"/>
    <p:sldId id="2134806375" r:id="rId26"/>
    <p:sldId id="2134806335" r:id="rId27"/>
    <p:sldId id="2134806345" r:id="rId28"/>
    <p:sldId id="519" r:id="rId29"/>
    <p:sldId id="2134806396" r:id="rId30"/>
    <p:sldId id="2134806378" r:id="rId31"/>
    <p:sldId id="2134806380" r:id="rId32"/>
    <p:sldId id="2134806394" r:id="rId33"/>
    <p:sldId id="2134806381" r:id="rId34"/>
    <p:sldId id="2134806398" r:id="rId35"/>
    <p:sldId id="2134806399" r:id="rId36"/>
    <p:sldId id="2134806400" r:id="rId37"/>
    <p:sldId id="2134806401" r:id="rId38"/>
    <p:sldId id="2134806402" r:id="rId39"/>
    <p:sldId id="2134806297" r:id="rId40"/>
    <p:sldId id="2134806370" r:id="rId41"/>
    <p:sldId id="2134806382"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B86508-5B67-C386-F49E-5790FA7360CF}" name="Mandy Postma" initials="MP" userId="S::mandy.postma_schagen.nl#ext#@hollandskroon.onmicrosoft.com::041923fd-fcdb-4896-9b38-10557235ca13" providerId="AD"/>
  <p188:author id="{0F65F34C-C8CA-366D-DE64-E40664124680}" name="Risa Smit" initials="RS" userId="S::risa.smit@noord-holland.nl::a78a588f-f5cd-40d8-89a8-deab33e99629" providerId="AD"/>
  <p188:author id="{A16ED264-5043-596D-2162-21C85F921B46}" name="Ragna Walraven-Kroes" initials="RWK" userId="S::kroesr@Noord-Holland.nl::77d9a594-982d-42ee-bdb2-af77bfe9c782" providerId="AD"/>
  <p188:author id="{52F0A582-C9C9-411D-3609-1DE15625CCA8}" name="Bas Feijen" initials="BF" userId="S::basfeijen@hollandskroon.nl::6989b5c5-15b8-464d-a40e-b50e30d2ee47" providerId="AD"/>
  <p188:author id="{AFF7C5C2-9A62-205B-4D0B-B8988E84E4AB}" name="Hanneke Bergsma" initials="HB" userId="S::hannekebergsma@hollandskroon.nl::64a645bf-6364-4157-bbf8-67c9407520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D8D"/>
    <a:srgbClr val="478500"/>
    <a:srgbClr val="C20336"/>
    <a:srgbClr val="D7C724"/>
    <a:srgbClr val="1C6D8D"/>
    <a:srgbClr val="000000"/>
    <a:srgbClr val="FFFFFF"/>
    <a:srgbClr val="32752D"/>
    <a:srgbClr val="79B632"/>
    <a:srgbClr val="D7C6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58BCF-93B3-C5B1-D63A-0AAAD677FFDC}" v="540" dt="2025-10-27T20:20:28.594"/>
    <p1510:client id="{1064336E-A6F8-BE46-7882-17648DE02D0A}" v="7" dt="2025-10-27T13:14:43.322"/>
    <p1510:client id="{153A2BFB-E631-D5FC-69B7-6D78EA39C7E2}" v="205" dt="2025-10-28T11:11:45.632"/>
    <p1510:client id="{25BD6416-DBDE-94C1-EC84-B759A2E2863B}" v="790" dt="2025-10-28T18:14:15.719"/>
    <p1510:client id="{48399608-7C9A-1545-026A-74F2F842FE51}" v="593" dt="2025-10-28T19:05:27.994"/>
    <p1510:client id="{8767B0B6-2421-A7E6-6511-74C3B6D35B1D}" v="1" dt="2025-10-28T17:56:45.650"/>
    <p1510:client id="{A0FE4855-C414-D089-CA6E-07C2471824C4}" v="64" dt="2025-10-28T15:55:20.13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53" y="52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FA785-ECC4-401E-A1F2-692633F2D4DC}" type="datetimeFigureOut">
              <a:rPr lang="nl-NL" smtClean="0"/>
              <a:t>15-4-2026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05441-52BF-47FD-ABFE-B32ABFD9829E}" type="slidenum">
              <a:rPr lang="nl-NL" smtClean="0"/>
              <a:t>‹#›</a:t>
            </a:fld>
            <a:endParaRPr lang="nl-NL"/>
          </a:p>
        </p:txBody>
      </p:sp>
    </p:spTree>
    <p:extLst>
      <p:ext uri="{BB962C8B-B14F-4D97-AF65-F5344CB8AC3E}">
        <p14:creationId xmlns:p14="http://schemas.microsoft.com/office/powerpoint/2010/main" val="3500792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2DC05441-52BF-47FD-ABFE-B32ABFD9829E}" type="slidenum">
              <a:rPr lang="nl-NL" smtClean="0"/>
              <a:t>1</a:t>
            </a:fld>
            <a:endParaRPr lang="nl-NL"/>
          </a:p>
        </p:txBody>
      </p:sp>
    </p:spTree>
    <p:extLst>
      <p:ext uri="{BB962C8B-B14F-4D97-AF65-F5344CB8AC3E}">
        <p14:creationId xmlns:p14="http://schemas.microsoft.com/office/powerpoint/2010/main" val="2811706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3C0F9-FE71-C575-4EA9-BDF98F25FC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01DB51-DE75-01E5-E0E6-A65470DDA9D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08CA849-FA2A-1D16-3330-CAAA168FC83D}"/>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F480EC83-FA0A-B83B-6892-AF4D7B1B732C}"/>
              </a:ext>
            </a:extLst>
          </p:cNvPr>
          <p:cNvSpPr>
            <a:spLocks noGrp="1"/>
          </p:cNvSpPr>
          <p:nvPr>
            <p:ph type="sldNum" sz="quarter" idx="5"/>
          </p:nvPr>
        </p:nvSpPr>
        <p:spPr/>
        <p:txBody>
          <a:bodyPr/>
          <a:lstStyle/>
          <a:p>
            <a:fld id="{2DC05441-52BF-47FD-ABFE-B32ABFD9829E}" type="slidenum">
              <a:rPr lang="nl-NL" smtClean="0"/>
              <a:t>22</a:t>
            </a:fld>
            <a:endParaRPr lang="nl-NL"/>
          </a:p>
        </p:txBody>
      </p:sp>
    </p:spTree>
    <p:extLst>
      <p:ext uri="{BB962C8B-B14F-4D97-AF65-F5344CB8AC3E}">
        <p14:creationId xmlns:p14="http://schemas.microsoft.com/office/powerpoint/2010/main" val="1263347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9A679-07A3-C1CD-C1BD-A47B22F23E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068CCA-C8BD-1AD0-C1C4-00F954875C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B95E43C-2D69-8B50-F0FD-B76E1C4CAF31}"/>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D1C36E9C-DA95-AD89-460A-E51275DCEE3A}"/>
              </a:ext>
            </a:extLst>
          </p:cNvPr>
          <p:cNvSpPr>
            <a:spLocks noGrp="1"/>
          </p:cNvSpPr>
          <p:nvPr>
            <p:ph type="sldNum" sz="quarter" idx="5"/>
          </p:nvPr>
        </p:nvSpPr>
        <p:spPr/>
        <p:txBody>
          <a:bodyPr/>
          <a:lstStyle/>
          <a:p>
            <a:fld id="{2DC05441-52BF-47FD-ABFE-B32ABFD9829E}" type="slidenum">
              <a:rPr lang="nl-NL" smtClean="0"/>
              <a:t>23</a:t>
            </a:fld>
            <a:endParaRPr lang="nl-NL"/>
          </a:p>
        </p:txBody>
      </p:sp>
    </p:spTree>
    <p:extLst>
      <p:ext uri="{BB962C8B-B14F-4D97-AF65-F5344CB8AC3E}">
        <p14:creationId xmlns:p14="http://schemas.microsoft.com/office/powerpoint/2010/main" val="255697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352FC-B850-898B-3A15-3334805AB60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51AD00-55E1-5C6B-2136-5B41A7B45C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9749D1-4546-E2AD-A038-AE69D1044E6D}"/>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525EE8C3-7AE6-7E66-9253-DE1C229DA355}"/>
              </a:ext>
            </a:extLst>
          </p:cNvPr>
          <p:cNvSpPr>
            <a:spLocks noGrp="1"/>
          </p:cNvSpPr>
          <p:nvPr>
            <p:ph type="sldNum" sz="quarter" idx="5"/>
          </p:nvPr>
        </p:nvSpPr>
        <p:spPr/>
        <p:txBody>
          <a:bodyPr/>
          <a:lstStyle/>
          <a:p>
            <a:fld id="{2DC05441-52BF-47FD-ABFE-B32ABFD9829E}" type="slidenum">
              <a:rPr lang="nl-NL" smtClean="0"/>
              <a:t>24</a:t>
            </a:fld>
            <a:endParaRPr lang="nl-NL"/>
          </a:p>
        </p:txBody>
      </p:sp>
    </p:spTree>
    <p:extLst>
      <p:ext uri="{BB962C8B-B14F-4D97-AF65-F5344CB8AC3E}">
        <p14:creationId xmlns:p14="http://schemas.microsoft.com/office/powerpoint/2010/main" val="237152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D5456-78B1-8E01-ACAA-00AF76ACAC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25E320-6508-2F97-F9A1-0C987F2CFAE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D74440-A26A-E337-A568-02D73B6AB1B7}"/>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3284B797-8643-6B7E-097F-07B7606C7841}"/>
              </a:ext>
            </a:extLst>
          </p:cNvPr>
          <p:cNvSpPr>
            <a:spLocks noGrp="1"/>
          </p:cNvSpPr>
          <p:nvPr>
            <p:ph type="sldNum" sz="quarter" idx="5"/>
          </p:nvPr>
        </p:nvSpPr>
        <p:spPr/>
        <p:txBody>
          <a:bodyPr/>
          <a:lstStyle/>
          <a:p>
            <a:fld id="{2DC05441-52BF-47FD-ABFE-B32ABFD9829E}" type="slidenum">
              <a:rPr lang="nl-NL" smtClean="0"/>
              <a:t>25</a:t>
            </a:fld>
            <a:endParaRPr lang="nl-NL"/>
          </a:p>
        </p:txBody>
      </p:sp>
    </p:spTree>
    <p:extLst>
      <p:ext uri="{BB962C8B-B14F-4D97-AF65-F5344CB8AC3E}">
        <p14:creationId xmlns:p14="http://schemas.microsoft.com/office/powerpoint/2010/main" val="2064537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50F3B5D-26B2-9F4B-979D-84EDBBDE8B27}" type="slidenum">
              <a:rPr lang="nl-NL" smtClean="0"/>
              <a:t>26</a:t>
            </a:fld>
            <a:endParaRPr lang="nl-NL"/>
          </a:p>
        </p:txBody>
      </p:sp>
    </p:spTree>
    <p:extLst>
      <p:ext uri="{BB962C8B-B14F-4D97-AF65-F5344CB8AC3E}">
        <p14:creationId xmlns:p14="http://schemas.microsoft.com/office/powerpoint/2010/main" val="517239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B687-F526-B379-6C37-CFD769E947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2B4A68-07F3-8771-7F4C-0DE378426E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462A54-C169-8EAE-8139-4A32F98A647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8CE504E-F654-B881-383C-29A74DEEA60D}"/>
              </a:ext>
            </a:extLst>
          </p:cNvPr>
          <p:cNvSpPr>
            <a:spLocks noGrp="1"/>
          </p:cNvSpPr>
          <p:nvPr>
            <p:ph type="sldNum" sz="quarter" idx="5"/>
          </p:nvPr>
        </p:nvSpPr>
        <p:spPr/>
        <p:txBody>
          <a:bodyPr/>
          <a:lstStyle/>
          <a:p>
            <a:fld id="{A50F3B5D-26B2-9F4B-979D-84EDBBDE8B27}" type="slidenum">
              <a:rPr lang="nl-NL" smtClean="0"/>
              <a:t>27</a:t>
            </a:fld>
            <a:endParaRPr lang="nl-NL"/>
          </a:p>
        </p:txBody>
      </p:sp>
    </p:spTree>
    <p:extLst>
      <p:ext uri="{BB962C8B-B14F-4D97-AF65-F5344CB8AC3E}">
        <p14:creationId xmlns:p14="http://schemas.microsoft.com/office/powerpoint/2010/main" val="3822493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50F3B5D-26B2-9F4B-979D-84EDBBDE8B27}" type="slidenum">
              <a:rPr lang="nl-NL" smtClean="0"/>
              <a:t>28</a:t>
            </a:fld>
            <a:endParaRPr lang="nl-NL"/>
          </a:p>
        </p:txBody>
      </p:sp>
    </p:spTree>
    <p:extLst>
      <p:ext uri="{BB962C8B-B14F-4D97-AF65-F5344CB8AC3E}">
        <p14:creationId xmlns:p14="http://schemas.microsoft.com/office/powerpoint/2010/main" val="455620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50F3B5D-26B2-9F4B-979D-84EDBBDE8B27}" type="slidenum">
              <a:rPr lang="nl-NL" smtClean="0"/>
              <a:t>30</a:t>
            </a:fld>
            <a:endParaRPr lang="nl-NL"/>
          </a:p>
        </p:txBody>
      </p:sp>
    </p:spTree>
    <p:extLst>
      <p:ext uri="{BB962C8B-B14F-4D97-AF65-F5344CB8AC3E}">
        <p14:creationId xmlns:p14="http://schemas.microsoft.com/office/powerpoint/2010/main" val="3012061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87B27-1EAF-F9F6-A1CE-83DBA33FBED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5691E0-763C-BA03-E5A8-241B9C62E0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A54AF0-275A-750F-C85C-1C1FB1FDCC64}"/>
              </a:ext>
            </a:extLst>
          </p:cNvPr>
          <p:cNvSpPr>
            <a:spLocks noGrp="1"/>
          </p:cNvSpPr>
          <p:nvPr>
            <p:ph type="body" idx="1"/>
          </p:nvPr>
        </p:nvSpPr>
        <p:spPr/>
        <p:txBody>
          <a:bodyPr/>
          <a:lstStyle/>
          <a:p>
            <a:r>
              <a:rPr lang="nl-NL">
                <a:ea typeface="Calibri"/>
                <a:cs typeface="Calibri"/>
              </a:rPr>
              <a:t>Annotatie voor Monique: </a:t>
            </a:r>
            <a:br>
              <a:rPr lang="nl-NL">
                <a:ea typeface="Calibri"/>
                <a:cs typeface="+mn-lt"/>
              </a:rPr>
            </a:br>
            <a:r>
              <a:rPr lang="nl-NL"/>
              <a:t>Graag benoemen dat het aanleveren van cases van tevoren belangrijk is voor een goede voorbereiding. </a:t>
            </a:r>
            <a:endParaRPr lang="nl-NL">
              <a:highlight>
                <a:srgbClr val="FFFF00"/>
              </a:highlight>
              <a:ea typeface="Calibri"/>
              <a:cs typeface="Calibri"/>
            </a:endParaRPr>
          </a:p>
        </p:txBody>
      </p:sp>
      <p:sp>
        <p:nvSpPr>
          <p:cNvPr id="4" name="Tijdelijke aanduiding voor dianummer 3">
            <a:extLst>
              <a:ext uri="{FF2B5EF4-FFF2-40B4-BE49-F238E27FC236}">
                <a16:creationId xmlns:a16="http://schemas.microsoft.com/office/drawing/2014/main" id="{807C59A2-EECE-BB36-87A1-4D8BECB0D8B6}"/>
              </a:ext>
            </a:extLst>
          </p:cNvPr>
          <p:cNvSpPr>
            <a:spLocks noGrp="1"/>
          </p:cNvSpPr>
          <p:nvPr>
            <p:ph type="sldNum" sz="quarter" idx="5"/>
          </p:nvPr>
        </p:nvSpPr>
        <p:spPr/>
        <p:txBody>
          <a:bodyPr/>
          <a:lstStyle/>
          <a:p>
            <a:fld id="{2DC05441-52BF-47FD-ABFE-B32ABFD9829E}" type="slidenum">
              <a:rPr lang="nl-NL" smtClean="0"/>
              <a:t>31</a:t>
            </a:fld>
            <a:endParaRPr lang="nl-NL"/>
          </a:p>
        </p:txBody>
      </p:sp>
    </p:spTree>
    <p:extLst>
      <p:ext uri="{BB962C8B-B14F-4D97-AF65-F5344CB8AC3E}">
        <p14:creationId xmlns:p14="http://schemas.microsoft.com/office/powerpoint/2010/main" val="59843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8E7EE-2A13-5691-4E71-85910D195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970FB-BA49-66D0-31A8-0C02ED44D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01469-6EA8-4788-618A-72F4BE0B201A}"/>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B971F432-1A53-17AA-D0E1-396E6E93C9AC}"/>
              </a:ext>
            </a:extLst>
          </p:cNvPr>
          <p:cNvSpPr>
            <a:spLocks noGrp="1"/>
          </p:cNvSpPr>
          <p:nvPr>
            <p:ph type="sldNum" sz="quarter" idx="5"/>
          </p:nvPr>
        </p:nvSpPr>
        <p:spPr/>
        <p:txBody>
          <a:bodyPr/>
          <a:lstStyle/>
          <a:p>
            <a:fld id="{2DC05441-52BF-47FD-ABFE-B32ABFD9829E}" type="slidenum">
              <a:rPr lang="nl-NL" smtClean="0"/>
              <a:t>32</a:t>
            </a:fld>
            <a:endParaRPr lang="nl-NL"/>
          </a:p>
        </p:txBody>
      </p:sp>
    </p:spTree>
    <p:extLst>
      <p:ext uri="{BB962C8B-B14F-4D97-AF65-F5344CB8AC3E}">
        <p14:creationId xmlns:p14="http://schemas.microsoft.com/office/powerpoint/2010/main" val="301064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ea typeface="Calibri"/>
              <a:cs typeface="+mn-lt"/>
            </a:endParaRPr>
          </a:p>
        </p:txBody>
      </p:sp>
      <p:sp>
        <p:nvSpPr>
          <p:cNvPr id="4" name="Tijdelijke aanduiding voor dianummer 3"/>
          <p:cNvSpPr>
            <a:spLocks noGrp="1"/>
          </p:cNvSpPr>
          <p:nvPr>
            <p:ph type="sldNum" sz="quarter" idx="5"/>
          </p:nvPr>
        </p:nvSpPr>
        <p:spPr/>
        <p:txBody>
          <a:bodyPr/>
          <a:lstStyle/>
          <a:p>
            <a:fld id="{2DC05441-52BF-47FD-ABFE-B32ABFD9829E}" type="slidenum">
              <a:rPr lang="nl-NL" smtClean="0"/>
              <a:t>2</a:t>
            </a:fld>
            <a:endParaRPr lang="nl-NL"/>
          </a:p>
        </p:txBody>
      </p:sp>
    </p:spTree>
    <p:extLst>
      <p:ext uri="{BB962C8B-B14F-4D97-AF65-F5344CB8AC3E}">
        <p14:creationId xmlns:p14="http://schemas.microsoft.com/office/powerpoint/2010/main" val="3292156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3F5BA-597B-4B19-056D-AFE99CF3E5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9E696C-8CFF-8C18-175C-D5068C760D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806938-A0E5-0D76-1216-6BA5B9B8FB09}"/>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6300827E-231D-B5BA-F027-359E5306FEA3}"/>
              </a:ext>
            </a:extLst>
          </p:cNvPr>
          <p:cNvSpPr>
            <a:spLocks noGrp="1"/>
          </p:cNvSpPr>
          <p:nvPr>
            <p:ph type="sldNum" sz="quarter" idx="5"/>
          </p:nvPr>
        </p:nvSpPr>
        <p:spPr/>
        <p:txBody>
          <a:bodyPr/>
          <a:lstStyle/>
          <a:p>
            <a:fld id="{2DC05441-52BF-47FD-ABFE-B32ABFD9829E}" type="slidenum">
              <a:rPr lang="nl-NL" smtClean="0"/>
              <a:t>33</a:t>
            </a:fld>
            <a:endParaRPr lang="nl-NL"/>
          </a:p>
        </p:txBody>
      </p:sp>
    </p:spTree>
    <p:extLst>
      <p:ext uri="{BB962C8B-B14F-4D97-AF65-F5344CB8AC3E}">
        <p14:creationId xmlns:p14="http://schemas.microsoft.com/office/powerpoint/2010/main" val="251845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2DC05441-52BF-47FD-ABFE-B32ABFD9829E}" type="slidenum">
              <a:rPr lang="nl-NL" smtClean="0"/>
              <a:t>3</a:t>
            </a:fld>
            <a:endParaRPr lang="nl-NL"/>
          </a:p>
        </p:txBody>
      </p:sp>
    </p:spTree>
    <p:extLst>
      <p:ext uri="{BB962C8B-B14F-4D97-AF65-F5344CB8AC3E}">
        <p14:creationId xmlns:p14="http://schemas.microsoft.com/office/powerpoint/2010/main" val="134188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778A5-7BF2-C8CB-1E2F-ABB69D0385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D5F1A1-6BCE-0EE2-5A39-2388ED3803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6AA7E3D-51BC-99A4-2118-EDD300B6AD7F}"/>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3AF7C5F2-BE05-633A-1479-E4E27BCDB514}"/>
              </a:ext>
            </a:extLst>
          </p:cNvPr>
          <p:cNvSpPr>
            <a:spLocks noGrp="1"/>
          </p:cNvSpPr>
          <p:nvPr>
            <p:ph type="sldNum" sz="quarter" idx="5"/>
          </p:nvPr>
        </p:nvSpPr>
        <p:spPr/>
        <p:txBody>
          <a:bodyPr/>
          <a:lstStyle/>
          <a:p>
            <a:fld id="{2DC05441-52BF-47FD-ABFE-B32ABFD9829E}" type="slidenum">
              <a:rPr lang="nl-NL" smtClean="0"/>
              <a:t>4</a:t>
            </a:fld>
            <a:endParaRPr lang="nl-NL"/>
          </a:p>
        </p:txBody>
      </p:sp>
    </p:spTree>
    <p:extLst>
      <p:ext uri="{BB962C8B-B14F-4D97-AF65-F5344CB8AC3E}">
        <p14:creationId xmlns:p14="http://schemas.microsoft.com/office/powerpoint/2010/main" val="325157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3D6A4-7020-0935-3DD4-3CFC9AD03C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2C820E-D9B3-77BC-EB3F-B0B266C20DE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3DFF3F-1530-B614-8A1F-A304F7E23AD0}"/>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0CF46EE1-B3DD-D5C9-1F4C-1E92D8D61ACE}"/>
              </a:ext>
            </a:extLst>
          </p:cNvPr>
          <p:cNvSpPr>
            <a:spLocks noGrp="1"/>
          </p:cNvSpPr>
          <p:nvPr>
            <p:ph type="sldNum" sz="quarter" idx="5"/>
          </p:nvPr>
        </p:nvSpPr>
        <p:spPr/>
        <p:txBody>
          <a:bodyPr/>
          <a:lstStyle/>
          <a:p>
            <a:fld id="{2DC05441-52BF-47FD-ABFE-B32ABFD9829E}" type="slidenum">
              <a:rPr lang="nl-NL" smtClean="0"/>
              <a:t>17</a:t>
            </a:fld>
            <a:endParaRPr lang="nl-NL"/>
          </a:p>
        </p:txBody>
      </p:sp>
    </p:spTree>
    <p:extLst>
      <p:ext uri="{BB962C8B-B14F-4D97-AF65-F5344CB8AC3E}">
        <p14:creationId xmlns:p14="http://schemas.microsoft.com/office/powerpoint/2010/main" val="2144036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C3A5854-094C-44F5-984A-029C7F88B082}" type="slidenum">
              <a:rPr lang="nl-NL" smtClean="0"/>
              <a:t>18</a:t>
            </a:fld>
            <a:endParaRPr lang="nl-NL"/>
          </a:p>
        </p:txBody>
      </p:sp>
    </p:spTree>
    <p:extLst>
      <p:ext uri="{BB962C8B-B14F-4D97-AF65-F5344CB8AC3E}">
        <p14:creationId xmlns:p14="http://schemas.microsoft.com/office/powerpoint/2010/main" val="2063162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DD303-73F9-7FDC-040B-66AC4F0AAF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3EE027-7F65-0EAF-3D10-99104A1FFA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978F16F-3113-3542-C52A-B2D8F0FE1DBF}"/>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E45B3608-5EFE-8209-CB4A-2B5D43F47DCF}"/>
              </a:ext>
            </a:extLst>
          </p:cNvPr>
          <p:cNvSpPr>
            <a:spLocks noGrp="1"/>
          </p:cNvSpPr>
          <p:nvPr>
            <p:ph type="sldNum" sz="quarter" idx="5"/>
          </p:nvPr>
        </p:nvSpPr>
        <p:spPr/>
        <p:txBody>
          <a:bodyPr/>
          <a:lstStyle/>
          <a:p>
            <a:fld id="{2DC05441-52BF-47FD-ABFE-B32ABFD9829E}" type="slidenum">
              <a:rPr lang="nl-NL" smtClean="0"/>
              <a:t>19</a:t>
            </a:fld>
            <a:endParaRPr lang="nl-NL"/>
          </a:p>
        </p:txBody>
      </p:sp>
    </p:spTree>
    <p:extLst>
      <p:ext uri="{BB962C8B-B14F-4D97-AF65-F5344CB8AC3E}">
        <p14:creationId xmlns:p14="http://schemas.microsoft.com/office/powerpoint/2010/main" val="14597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21DD961B-8DE1-4035-A10F-4CF61B8A5A89}" type="slidenum">
              <a:t>20</a:t>
            </a:fld>
            <a:endParaRPr lang="nl-NL"/>
          </a:p>
        </p:txBody>
      </p:sp>
    </p:spTree>
    <p:extLst>
      <p:ext uri="{BB962C8B-B14F-4D97-AF65-F5344CB8AC3E}">
        <p14:creationId xmlns:p14="http://schemas.microsoft.com/office/powerpoint/2010/main" val="342367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1290-30F8-849E-78BB-35BCBE71EC5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80E56E-BEB4-FE84-957A-1B42DE7F0BE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21ADE8-CD1B-1107-13CD-A7AD5C820135}"/>
              </a:ext>
            </a:extLst>
          </p:cNvPr>
          <p:cNvSpPr>
            <a:spLocks noGrp="1"/>
          </p:cNvSpPr>
          <p:nvPr>
            <p:ph type="body" idx="1"/>
          </p:nvPr>
        </p:nvSpPr>
        <p:spPr/>
        <p:txBody>
          <a:bodyPr/>
          <a:lstStyle/>
          <a:p>
            <a:endParaRPr lang="nl-NL">
              <a:ea typeface="Calibri"/>
              <a:cs typeface="+mn-lt"/>
            </a:endParaRPr>
          </a:p>
        </p:txBody>
      </p:sp>
      <p:sp>
        <p:nvSpPr>
          <p:cNvPr id="4" name="Tijdelijke aanduiding voor dianummer 3">
            <a:extLst>
              <a:ext uri="{FF2B5EF4-FFF2-40B4-BE49-F238E27FC236}">
                <a16:creationId xmlns:a16="http://schemas.microsoft.com/office/drawing/2014/main" id="{078244F9-89DC-646B-C361-8FD565D69431}"/>
              </a:ext>
            </a:extLst>
          </p:cNvPr>
          <p:cNvSpPr>
            <a:spLocks noGrp="1"/>
          </p:cNvSpPr>
          <p:nvPr>
            <p:ph type="sldNum" sz="quarter" idx="5"/>
          </p:nvPr>
        </p:nvSpPr>
        <p:spPr/>
        <p:txBody>
          <a:bodyPr/>
          <a:lstStyle/>
          <a:p>
            <a:fld id="{2DC05441-52BF-47FD-ABFE-B32ABFD9829E}" type="slidenum">
              <a:rPr lang="nl-NL" smtClean="0"/>
              <a:t>21</a:t>
            </a:fld>
            <a:endParaRPr lang="nl-NL"/>
          </a:p>
        </p:txBody>
      </p:sp>
    </p:spTree>
    <p:extLst>
      <p:ext uri="{BB962C8B-B14F-4D97-AF65-F5344CB8AC3E}">
        <p14:creationId xmlns:p14="http://schemas.microsoft.com/office/powerpoint/2010/main" val="270938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customXml" Target="../../customXml/item5.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15-4-2026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206478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15-4-2026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2475676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15-4-2026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11544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met foto boven (blauw)">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759EF823-E6F4-4F45-92E2-5EE956987C35}"/>
              </a:ext>
            </a:extLst>
          </p:cNvPr>
          <p:cNvSpPr>
            <a:spLocks noGrp="1"/>
          </p:cNvSpPr>
          <p:nvPr>
            <p:ph type="pic" sz="quarter" idx="1001" hasCustomPrompt="1"/>
          </p:nvPr>
        </p:nvSpPr>
        <p:spPr>
          <a:xfrm>
            <a:off x="0" y="3"/>
            <a:ext cx="12195172" cy="3434041"/>
          </a:xfrm>
          <a:custGeom>
            <a:avLst/>
            <a:gdLst>
              <a:gd name="connsiteX0" fmla="*/ 0 w 12195172"/>
              <a:gd name="connsiteY0" fmla="*/ 0 h 3434041"/>
              <a:gd name="connsiteX1" fmla="*/ 12195172 w 12195172"/>
              <a:gd name="connsiteY1" fmla="*/ 0 h 3434041"/>
              <a:gd name="connsiteX2" fmla="*/ 12195172 w 12195172"/>
              <a:gd name="connsiteY2" fmla="*/ 3434041 h 3434041"/>
              <a:gd name="connsiteX3" fmla="*/ 1165675 w 12195172"/>
              <a:gd name="connsiteY3" fmla="*/ 3434041 h 3434041"/>
              <a:gd name="connsiteX4" fmla="*/ 0 w 12195172"/>
              <a:gd name="connsiteY4" fmla="*/ 2268366 h 3434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2" h="3434041">
                <a:moveTo>
                  <a:pt x="0" y="0"/>
                </a:moveTo>
                <a:lnTo>
                  <a:pt x="12195172" y="0"/>
                </a:lnTo>
                <a:lnTo>
                  <a:pt x="12195172" y="3434041"/>
                </a:lnTo>
                <a:lnTo>
                  <a:pt x="1165675" y="3434041"/>
                </a:lnTo>
                <a:lnTo>
                  <a:pt x="0" y="2268366"/>
                </a:lnTo>
                <a:close/>
              </a:path>
            </a:pathLst>
          </a:custGeom>
          <a:solidFill>
            <a:srgbClr val="000000">
              <a:alpha val="10196"/>
            </a:srgbClr>
          </a:solidFill>
        </p:spPr>
        <p:txBody>
          <a:bodyPr wrap="square">
            <a:noAutofit/>
          </a:bodyPr>
          <a:lstStyle>
            <a:lvl1pPr marL="0" indent="0">
              <a:buFontTx/>
              <a:buNone/>
              <a:defRPr/>
            </a:lvl1pPr>
          </a:lstStyle>
          <a:p>
            <a:r>
              <a:rPr lang="nl-NL"/>
              <a:t>[Klik op het pictogram om een afbeelding in te voegen]</a:t>
            </a:r>
            <a:endParaRPr lang="aa-ET"/>
          </a:p>
        </p:txBody>
      </p:sp>
      <p:sp>
        <p:nvSpPr>
          <p:cNvPr id="21" name="Rechthoek met één afgeschuinde hoek 14 (PHJU)">
            <a:extLst>
              <a:ext uri="{FF2B5EF4-FFF2-40B4-BE49-F238E27FC236}">
                <a16:creationId xmlns:a16="http://schemas.microsoft.com/office/drawing/2014/main" id="{FA02EF13-E6AA-4DE9-AB4B-A3AECCC68510}"/>
              </a:ext>
            </a:extLst>
          </p:cNvPr>
          <p:cNvSpPr>
            <a:spLocks noGrp="1"/>
          </p:cNvSpPr>
          <p:nvPr userDrawn="1">
            <p:ph type="body" idx="1000" hasCustomPrompt="1"/>
            <p:custDataLst>
              <p:custData r:id="rId1"/>
            </p:custDataLst>
          </p:nvPr>
        </p:nvSpPr>
        <p:spPr>
          <a:xfrm rot="5400000" flipH="1" flipV="1">
            <a:off x="4375864" y="-2096346"/>
            <a:ext cx="3443447" cy="12195176"/>
          </a:xfrm>
          <a:prstGeom prst="snip1Rect">
            <a:avLst>
              <a:gd name="adj" fmla="val 33852"/>
            </a:avLst>
          </a:prstGeom>
          <a:gradFill>
            <a:gsLst>
              <a:gs pos="0">
                <a:srgbClr val="00A2BC"/>
              </a:gs>
              <a:gs pos="99000">
                <a:srgbClr val="4BA1BA">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9518"/>
            <a:ext cx="10401291" cy="1151282"/>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pic>
        <p:nvPicPr>
          <p:cNvPr id="13" name="Afbeelding 12">
            <a:extLst>
              <a:ext uri="{FF2B5EF4-FFF2-40B4-BE49-F238E27FC236}">
                <a16:creationId xmlns:a16="http://schemas.microsoft.com/office/drawing/2014/main" id="{2B0C2FEE-4A8D-4252-9CA0-CB79823400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
        <p:nvSpPr>
          <p:cNvPr id="17"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8" name="Tijdelijke aanduiding voor afbeelding 9"/>
          <p:cNvSpPr>
            <a:spLocks noGrp="1" noChangeAspect="1"/>
          </p:cNvSpPr>
          <p:nvPr>
            <p:ph type="pic" sz="quarter" idx="15" hasCustomPrompt="1"/>
          </p:nvPr>
        </p:nvSpPr>
        <p:spPr>
          <a:xfrm>
            <a:off x="-2119110" y="1926637"/>
            <a:ext cx="1979485" cy="606915"/>
          </a:xfrm>
          <a:blipFill>
            <a:blip r:embed="rId4"/>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369206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00" fill="hold"/>
                                        <p:tgtEl>
                                          <p:spTgt spid="24"/>
                                        </p:tgtEl>
                                        <p:attrNameLst>
                                          <p:attrName>ppt_x</p:attrName>
                                        </p:attrNameLst>
                                      </p:cBhvr>
                                      <p:tavLst>
                                        <p:tav tm="0">
                                          <p:val>
                                            <p:strVal val="#ppt_x"/>
                                          </p:val>
                                        </p:tav>
                                        <p:tav tm="100000">
                                          <p:val>
                                            <p:strVal val="#ppt_x"/>
                                          </p:val>
                                        </p:tav>
                                      </p:tavLst>
                                    </p:anim>
                                    <p:anim calcmode="lin" valueType="num">
                                      <p:cBhvr additive="base">
                                        <p:cTn id="8" dur="7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00" fill="hold"/>
                                        <p:tgtEl>
                                          <p:spTgt spid="21"/>
                                        </p:tgtEl>
                                        <p:attrNameLst>
                                          <p:attrName>ppt_x</p:attrName>
                                        </p:attrNameLst>
                                      </p:cBhvr>
                                      <p:tavLst>
                                        <p:tav tm="0">
                                          <p:val>
                                            <p:strVal val="#ppt_x"/>
                                          </p:val>
                                        </p:tav>
                                        <p:tav tm="100000">
                                          <p:val>
                                            <p:strVal val="#ppt_x"/>
                                          </p:val>
                                        </p:tav>
                                      </p:tavLst>
                                    </p:anim>
                                    <p:anim calcmode="lin" valueType="num">
                                      <p:cBhvr additive="base">
                                        <p:cTn id="12" dur="700" fill="hold"/>
                                        <p:tgtEl>
                                          <p:spTgt spid="21"/>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tmplLst>
          <p:tmpl>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00" fill="hold"/>
                        <p:tgtEl>
                          <p:spTgt spid="21"/>
                        </p:tgtEl>
                        <p:attrNameLst>
                          <p:attrName>ppt_x</p:attrName>
                        </p:attrNameLst>
                      </p:cBhvr>
                      <p:tavLst>
                        <p:tav tm="0">
                          <p:val>
                            <p:strVal val="#ppt_x"/>
                          </p:val>
                        </p:tav>
                        <p:tav tm="100000">
                          <p:val>
                            <p:strVal val="#ppt_x"/>
                          </p:val>
                        </p:tav>
                      </p:tavLst>
                    </p:anim>
                    <p:anim calcmode="lin" valueType="num">
                      <p:cBhvr additive="base">
                        <p:cTn dur="7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kader">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9"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10"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11"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grpSp>
      <p:sp>
        <p:nvSpPr>
          <p:cNvPr id="3" name="Tijdelijke aanduiding voor inhoud 2"/>
          <p:cNvSpPr>
            <a:spLocks noGrp="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6" name="Tijdelijke aanduiding voor dianummer 5"/>
          <p:cNvSpPr>
            <a:spLocks noGrp="1"/>
          </p:cNvSpPr>
          <p:nvPr>
            <p:ph type="sldNum" sz="quarter" idx="12"/>
          </p:nvPr>
        </p:nvSpPr>
        <p:spPr/>
        <p:txBody>
          <a:bodyPr/>
          <a:lstStyle/>
          <a:p>
            <a:pPr algn="r"/>
            <a:fld id="{1336C48C-F87C-4E4B-81EF-5027B17D1F61}" type="slidenum">
              <a:rPr lang="nl-NL" noProof="1" smtClean="0"/>
              <a:pPr algn="r"/>
              <a:t>‹#›</a:t>
            </a:fld>
            <a:endParaRPr lang="nl-NL" noProof="1"/>
          </a:p>
        </p:txBody>
      </p:sp>
    </p:spTree>
    <p:extLst>
      <p:ext uri="{BB962C8B-B14F-4D97-AF65-F5344CB8AC3E}">
        <p14:creationId xmlns:p14="http://schemas.microsoft.com/office/powerpoint/2010/main" val="274038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7"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10"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12"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grpSp>
      <p:sp>
        <p:nvSpPr>
          <p:cNvPr id="11" name="Tijdelijke aanduiding voor inhoud L"/>
          <p:cNvSpPr>
            <a:spLocks noGrp="1"/>
          </p:cNvSpPr>
          <p:nvPr>
            <p:ph sz="quarter" idx="14" hasCustomPrompt="1"/>
          </p:nvPr>
        </p:nvSpPr>
        <p:spPr bwMode="gray">
          <a:xfrm>
            <a:off x="1439625" y="1295280"/>
            <a:ext cx="4966707" cy="4971600"/>
          </a:xfrm>
        </p:spPr>
        <p:txBody>
          <a:bodyPr/>
          <a:lstStyle>
            <a:lvl1pPr>
              <a:defRPr/>
            </a:lvl1pPr>
          </a:lstStyle>
          <a:p>
            <a:pPr lvl="0"/>
            <a:r>
              <a:rPr lang="nl-NL" noProof="1"/>
              <a:t>[Typ tekst of klik op een pictogram om een object in te voegen]</a:t>
            </a:r>
          </a:p>
        </p:txBody>
      </p:sp>
      <p:sp>
        <p:nvSpPr>
          <p:cNvPr id="9" name="Tijdelijke aanduiding voor inhoud R"/>
          <p:cNvSpPr>
            <a:spLocks noGrp="1"/>
          </p:cNvSpPr>
          <p:nvPr>
            <p:ph sz="quarter" idx="13" hasCustomPrompt="1"/>
          </p:nvPr>
        </p:nvSpPr>
        <p:spPr bwMode="gray">
          <a:xfrm>
            <a:off x="6622275" y="1295280"/>
            <a:ext cx="4966707" cy="4971600"/>
          </a:xfrm>
        </p:spPr>
        <p:txBody>
          <a:bodyPr/>
          <a:lstStyle>
            <a:lvl1pPr>
              <a:defRPr/>
            </a:lvl1pPr>
          </a:lstStyle>
          <a:p>
            <a:pPr lvl="0"/>
            <a:r>
              <a:rPr lang="nl-NL" noProof="1"/>
              <a:t>[Typ tekst of klik op een pictogram om een object in te voegen]</a:t>
            </a:r>
          </a:p>
        </p:txBody>
      </p:sp>
      <p:sp>
        <p:nvSpPr>
          <p:cNvPr id="2" name="Title 1">
            <a:extLst>
              <a:ext uri="{FF2B5EF4-FFF2-40B4-BE49-F238E27FC236}">
                <a16:creationId xmlns:a16="http://schemas.microsoft.com/office/drawing/2014/main" id="{3EB71F1A-CDE7-4CF7-87B9-2ACBE5FB8A64}"/>
              </a:ext>
            </a:extLst>
          </p:cNvPr>
          <p:cNvSpPr>
            <a:spLocks noGrp="1"/>
          </p:cNvSpPr>
          <p:nvPr>
            <p:ph type="title" hasCustomPrompt="1"/>
          </p:nvPr>
        </p:nvSpPr>
        <p:spPr/>
        <p:txBody>
          <a:bodyPr/>
          <a:lstStyle>
            <a:lvl1pPr>
              <a:lnSpc>
                <a:spcPct val="100000"/>
              </a:lnSpc>
              <a:defRPr/>
            </a:lvl1pPr>
          </a:lstStyle>
          <a:p>
            <a:r>
              <a:rPr lang="nl-NL" noProof="1"/>
              <a:t>[Titel,</a:t>
            </a:r>
            <a:br>
              <a:rPr lang="nl-NL" noProof="1"/>
            </a:br>
            <a:r>
              <a:rPr lang="nl-NL" noProof="1"/>
              <a:t>maximaal 2 regels]</a:t>
            </a:r>
            <a:endParaRPr lang="x-none"/>
          </a:p>
        </p:txBody>
      </p:sp>
      <p:sp>
        <p:nvSpPr>
          <p:cNvPr id="8" name="Slide Number Placeholder 7">
            <a:extLst>
              <a:ext uri="{FF2B5EF4-FFF2-40B4-BE49-F238E27FC236}">
                <a16:creationId xmlns:a16="http://schemas.microsoft.com/office/drawing/2014/main" id="{B5B3CBCB-3CBA-4F2D-B5B4-ED512D09267F}"/>
              </a:ext>
            </a:extLst>
          </p:cNvPr>
          <p:cNvSpPr>
            <a:spLocks noGrp="1"/>
          </p:cNvSpPr>
          <p:nvPr>
            <p:ph type="sldNum" sz="quarter" idx="17"/>
          </p:nvPr>
        </p:nvSpPr>
        <p:spPr/>
        <p:txBody>
          <a:bodyPr/>
          <a:lstStyle/>
          <a:p>
            <a:fld id="{1336C48C-F87C-4E4B-81EF-5027B17D1F61}" type="slidenum">
              <a:rPr lang="nl-NL" noProof="1" smtClean="0"/>
              <a:pPr/>
              <a:t>‹#›</a:t>
            </a:fld>
            <a:endParaRPr lang="nl-NL" noProof="1"/>
          </a:p>
        </p:txBody>
      </p:sp>
    </p:spTree>
    <p:extLst>
      <p:ext uri="{BB962C8B-B14F-4D97-AF65-F5344CB8AC3E}">
        <p14:creationId xmlns:p14="http://schemas.microsoft.com/office/powerpoint/2010/main" val="212470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blauw)">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ADC51EEB-E321-4600-B8AB-6D5DC9FC4BBD}"/>
              </a:ext>
            </a:extLst>
          </p:cNvPr>
          <p:cNvSpPr>
            <a:spLocks noGrp="1"/>
          </p:cNvSpPr>
          <p:nvPr>
            <p:ph type="sldNum" sz="quarter" idx="12"/>
          </p:nvPr>
        </p:nvSpPr>
        <p:spPr/>
        <p:txBody>
          <a:bodyPr/>
          <a:lstStyle/>
          <a:p>
            <a:fld id="{1336C48C-F87C-4E4B-81EF-5027B17D1F61}" type="slidenum">
              <a:rPr lang="nl-NL" noProof="1" smtClean="0"/>
              <a:pPr/>
              <a:t>‹#›</a:t>
            </a:fld>
            <a:endParaRPr lang="nl-NL" noProof="1"/>
          </a:p>
        </p:txBody>
      </p:sp>
      <p:sp>
        <p:nvSpPr>
          <p:cNvPr id="3" name="Vrije vorm 28">
            <a:extLst>
              <a:ext uri="{FF2B5EF4-FFF2-40B4-BE49-F238E27FC236}">
                <a16:creationId xmlns:a16="http://schemas.microsoft.com/office/drawing/2014/main" id="{F61369EB-E423-4788-9D5E-9E2C64F090A8}"/>
              </a:ext>
            </a:extLst>
          </p:cNvPr>
          <p:cNvSpPr>
            <a:spLocks/>
          </p:cNvSpPr>
          <p:nvPr userDrawn="1"/>
        </p:nvSpPr>
        <p:spPr>
          <a:xfrm rot="10800000" flipH="1">
            <a:off x="1" y="3916"/>
            <a:ext cx="1154556" cy="5727084"/>
          </a:xfrm>
          <a:custGeom>
            <a:avLst/>
            <a:gdLst>
              <a:gd name="connsiteX0" fmla="*/ 0 w 1154857"/>
              <a:gd name="connsiteY0" fmla="*/ 5718242 h 5718242"/>
              <a:gd name="connsiteX1" fmla="*/ 1154857 w 1154857"/>
              <a:gd name="connsiteY1" fmla="*/ 5718242 h 5718242"/>
              <a:gd name="connsiteX2" fmla="*/ 1154857 w 1154857"/>
              <a:gd name="connsiteY2" fmla="*/ 1154857 h 5718242"/>
              <a:gd name="connsiteX3" fmla="*/ 0 w 1154857"/>
              <a:gd name="connsiteY3" fmla="*/ 0 h 5718242"/>
              <a:gd name="connsiteX4" fmla="*/ 0 w 1154857"/>
              <a:gd name="connsiteY4" fmla="*/ 5718242 h 571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57" h="5718242">
                <a:moveTo>
                  <a:pt x="0" y="5718242"/>
                </a:moveTo>
                <a:lnTo>
                  <a:pt x="1154857" y="5718242"/>
                </a:lnTo>
                <a:lnTo>
                  <a:pt x="1154857" y="1154857"/>
                </a:lnTo>
                <a:lnTo>
                  <a:pt x="0" y="0"/>
                </a:lnTo>
                <a:lnTo>
                  <a:pt x="0" y="5718242"/>
                </a:lnTo>
                <a:close/>
              </a:path>
            </a:pathLst>
          </a:custGeom>
          <a:solidFill>
            <a:srgbClr val="AFA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sp>
        <p:nvSpPr>
          <p:cNvPr id="4" name="Rechthoek met één afgeschuinde hoek 14">
            <a:extLst>
              <a:ext uri="{FF2B5EF4-FFF2-40B4-BE49-F238E27FC236}">
                <a16:creationId xmlns:a16="http://schemas.microsoft.com/office/drawing/2014/main" id="{DE4EA2C7-98B4-4869-B9CE-797DB41A5BDD}"/>
              </a:ext>
            </a:extLst>
          </p:cNvPr>
          <p:cNvSpPr>
            <a:spLocks/>
          </p:cNvSpPr>
          <p:nvPr userDrawn="1"/>
        </p:nvSpPr>
        <p:spPr>
          <a:xfrm rot="10800000">
            <a:off x="-4" y="1"/>
            <a:ext cx="12192005" cy="5724415"/>
          </a:xfrm>
          <a:prstGeom prst="snip1Rect">
            <a:avLst>
              <a:gd name="adj" fmla="val 20200"/>
            </a:avLst>
          </a:prstGeom>
          <a:gradFill>
            <a:gsLst>
              <a:gs pos="100000">
                <a:srgbClr val="78BDDE">
                  <a:alpha val="69804"/>
                </a:srgbClr>
              </a:gs>
              <a:gs pos="7000">
                <a:srgbClr val="00A2BC"/>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99"/>
          </a:p>
        </p:txBody>
      </p:sp>
      <p:sp>
        <p:nvSpPr>
          <p:cNvPr id="5" name="Vrije vorm 35">
            <a:extLst>
              <a:ext uri="{FF2B5EF4-FFF2-40B4-BE49-F238E27FC236}">
                <a16:creationId xmlns:a16="http://schemas.microsoft.com/office/drawing/2014/main" id="{DF8E57BA-6D1E-499E-B838-766D9F5A53C1}"/>
              </a:ext>
            </a:extLst>
          </p:cNvPr>
          <p:cNvSpPr>
            <a:spLocks/>
          </p:cNvSpPr>
          <p:nvPr userDrawn="1"/>
        </p:nvSpPr>
        <p:spPr>
          <a:xfrm rot="10800000" flipH="1">
            <a:off x="1" y="4814"/>
            <a:ext cx="1154556" cy="5145622"/>
          </a:xfrm>
          <a:custGeom>
            <a:avLst/>
            <a:gdLst>
              <a:gd name="connsiteX0" fmla="*/ 0 w 1154857"/>
              <a:gd name="connsiteY0" fmla="*/ 5137678 h 5137678"/>
              <a:gd name="connsiteX1" fmla="*/ 1154857 w 1154857"/>
              <a:gd name="connsiteY1" fmla="*/ 5137678 h 5137678"/>
              <a:gd name="connsiteX2" fmla="*/ 1154857 w 1154857"/>
              <a:gd name="connsiteY2" fmla="*/ 574293 h 5137678"/>
              <a:gd name="connsiteX3" fmla="*/ 580564 w 1154857"/>
              <a:gd name="connsiteY3" fmla="*/ 0 h 5137678"/>
              <a:gd name="connsiteX4" fmla="*/ 0 w 1154857"/>
              <a:gd name="connsiteY4" fmla="*/ 580564 h 5137678"/>
              <a:gd name="connsiteX5" fmla="*/ 0 w 1154857"/>
              <a:gd name="connsiteY5" fmla="*/ 5137678 h 51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57" h="5137678">
                <a:moveTo>
                  <a:pt x="0" y="5137678"/>
                </a:moveTo>
                <a:lnTo>
                  <a:pt x="1154857" y="5137678"/>
                </a:lnTo>
                <a:lnTo>
                  <a:pt x="1154857" y="574293"/>
                </a:lnTo>
                <a:lnTo>
                  <a:pt x="580564" y="0"/>
                </a:lnTo>
                <a:lnTo>
                  <a:pt x="0" y="580564"/>
                </a:lnTo>
                <a:lnTo>
                  <a:pt x="0" y="5137678"/>
                </a:lnTo>
                <a:close/>
              </a:path>
            </a:pathLst>
          </a:custGeom>
          <a:solidFill>
            <a:schemeClr val="tx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099"/>
          </a:p>
        </p:txBody>
      </p:sp>
      <p:pic>
        <p:nvPicPr>
          <p:cNvPr id="6" name="Afbeelding 5">
            <a:extLst>
              <a:ext uri="{FF2B5EF4-FFF2-40B4-BE49-F238E27FC236}">
                <a16:creationId xmlns:a16="http://schemas.microsoft.com/office/drawing/2014/main" id="{06716FDB-EB69-4F41-94A3-17606D322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964" y="5977082"/>
            <a:ext cx="2388698" cy="525179"/>
          </a:xfrm>
          <a:prstGeom prst="rect">
            <a:avLst/>
          </a:prstGeom>
        </p:spPr>
      </p:pic>
      <p:sp>
        <p:nvSpPr>
          <p:cNvPr id="7" name="Titel 1"/>
          <p:cNvSpPr>
            <a:spLocks noGrp="1"/>
          </p:cNvSpPr>
          <p:nvPr>
            <p:ph type="title" hasCustomPrompt="1"/>
          </p:nvPr>
        </p:nvSpPr>
        <p:spPr>
          <a:xfrm>
            <a:off x="1597624" y="1196640"/>
            <a:ext cx="899873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Tree>
    <p:extLst>
      <p:ext uri="{BB962C8B-B14F-4D97-AF65-F5344CB8AC3E}">
        <p14:creationId xmlns:p14="http://schemas.microsoft.com/office/powerpoint/2010/main" val="41746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1+#ppt_w/2"/>
                                          </p:val>
                                        </p:tav>
                                        <p:tav tm="100000">
                                          <p:val>
                                            <p:strVal val="#ppt_x"/>
                                          </p:val>
                                        </p:tav>
                                      </p:tavLst>
                                    </p:anim>
                                    <p:anim calcmode="lin" valueType="num">
                                      <p:cBhvr additive="base">
                                        <p:cTn id="8" dur="7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00" fill="hold"/>
                                        <p:tgtEl>
                                          <p:spTgt spid="3"/>
                                        </p:tgtEl>
                                        <p:attrNameLst>
                                          <p:attrName>ppt_x</p:attrName>
                                        </p:attrNameLst>
                                      </p:cBhvr>
                                      <p:tavLst>
                                        <p:tav tm="0">
                                          <p:val>
                                            <p:strVal val="0-#ppt_w/2"/>
                                          </p:val>
                                        </p:tav>
                                        <p:tav tm="100000">
                                          <p:val>
                                            <p:strVal val="#ppt_x"/>
                                          </p:val>
                                        </p:tav>
                                      </p:tavLst>
                                    </p:anim>
                                    <p:anim calcmode="lin" valueType="num">
                                      <p:cBhvr additive="base">
                                        <p:cTn id="12" dur="700" fill="hold"/>
                                        <p:tgtEl>
                                          <p:spTgt spid="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4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Inhoud met bijschrift">
    <p:spTree>
      <p:nvGrpSpPr>
        <p:cNvPr id="1" name=""/>
        <p:cNvGrpSpPr/>
        <p:nvPr/>
      </p:nvGrpSpPr>
      <p:grpSpPr>
        <a:xfrm>
          <a:off x="0" y="0"/>
          <a:ext cx="0" cy="0"/>
          <a:chOff x="0" y="0"/>
          <a:chExt cx="0" cy="0"/>
        </a:xfrm>
      </p:grpSpPr>
      <p:sp>
        <p:nvSpPr>
          <p:cNvPr id="10" name="Parallelogram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nl-NL" noProof="0"/>
          </a:p>
        </p:txBody>
      </p:sp>
      <p:sp>
        <p:nvSpPr>
          <p:cNvPr id="2" name="Titel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nl-NL" noProof="0"/>
              <a:t>Klik om stijl te bewerken</a:t>
            </a:r>
          </a:p>
        </p:txBody>
      </p:sp>
      <p:sp>
        <p:nvSpPr>
          <p:cNvPr id="3" name="Tijdelijke aanduiding voor inhoud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2" name="Tijdelijke aanduiding voor datum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C7C3CBD4-7AD2-43BA-B641-9F7141B402EC}" type="datetime1">
              <a:rPr lang="nl-NL" noProof="0" smtClean="0"/>
              <a:t>15-4-2026</a:t>
            </a:fld>
            <a:endParaRPr lang="nl-NL" noProof="0"/>
          </a:p>
        </p:txBody>
      </p:sp>
      <p:sp>
        <p:nvSpPr>
          <p:cNvPr id="13" name="Tijdelijke aanduiding voor voettekst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nl-NL" noProof="0"/>
              <a:t>Voettekst</a:t>
            </a:r>
          </a:p>
        </p:txBody>
      </p:sp>
      <p:sp>
        <p:nvSpPr>
          <p:cNvPr id="14" name="Tijdelijke aanduiding voor dianumm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nl-NL" noProof="0" smtClean="0"/>
              <a:pPr rtl="0"/>
              <a:t>‹#›</a:t>
            </a:fld>
            <a:endParaRPr lang="nl-NL" noProof="0"/>
          </a:p>
        </p:txBody>
      </p:sp>
      <p:sp>
        <p:nvSpPr>
          <p:cNvPr id="18" name="Tijdelijke aanduiding voor afbeelding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nl-NL" noProof="0"/>
              <a:t>Klik op het pictogram als u een afbeelding wilt toevoegen</a:t>
            </a:r>
          </a:p>
        </p:txBody>
      </p:sp>
    </p:spTree>
    <p:extLst>
      <p:ext uri="{BB962C8B-B14F-4D97-AF65-F5344CB8AC3E}">
        <p14:creationId xmlns:p14="http://schemas.microsoft.com/office/powerpoint/2010/main" val="340267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1489351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2622027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EC771-E549-434A-957C-A4BA643E720D}"/>
              </a:ext>
            </a:extLst>
          </p:cNvPr>
          <p:cNvSpPr>
            <a:spLocks noGrp="1"/>
          </p:cNvSpPr>
          <p:nvPr>
            <p:ph type="ctrTitle" hasCustomPrompt="1"/>
          </p:nvPr>
        </p:nvSpPr>
        <p:spPr>
          <a:xfrm>
            <a:off x="965943" y="2348989"/>
            <a:ext cx="9144000" cy="623248"/>
          </a:xfrm>
          <a:prstGeom prst="rect">
            <a:avLst/>
          </a:prstGeom>
        </p:spPr>
        <p:txBody>
          <a:bodyPr lIns="0" tIns="0" rIns="0" bIns="0" anchor="t" anchorCtr="0">
            <a:spAutoFit/>
          </a:bodyPr>
          <a:lstStyle>
            <a:lvl1pPr algn="l">
              <a:defRPr sz="4500">
                <a:solidFill>
                  <a:schemeClr val="bg1"/>
                </a:solidFill>
              </a:defRPr>
            </a:lvl1pPr>
          </a:lstStyle>
          <a:p>
            <a:r>
              <a:rPr lang="nl-NL"/>
              <a:t>WSW</a:t>
            </a:r>
            <a:endParaRPr lang="nl-NL" dirty="0"/>
          </a:p>
        </p:txBody>
      </p:sp>
      <p:sp>
        <p:nvSpPr>
          <p:cNvPr id="3" name="Ondertitel 2">
            <a:extLst>
              <a:ext uri="{FF2B5EF4-FFF2-40B4-BE49-F238E27FC236}">
                <a16:creationId xmlns:a16="http://schemas.microsoft.com/office/drawing/2014/main" id="{CBBFB12C-33FD-4BBD-8E8F-964AA251BB84}"/>
              </a:ext>
            </a:extLst>
          </p:cNvPr>
          <p:cNvSpPr>
            <a:spLocks noGrp="1"/>
          </p:cNvSpPr>
          <p:nvPr>
            <p:ph type="subTitle" idx="1"/>
          </p:nvPr>
        </p:nvSpPr>
        <p:spPr>
          <a:xfrm>
            <a:off x="1055944" y="5319023"/>
            <a:ext cx="9144000" cy="249299"/>
          </a:xfrm>
          <a:prstGeom prst="rect">
            <a:avLst/>
          </a:prstGeom>
        </p:spPr>
        <p:txBody>
          <a:bodyPr lIns="0" tIns="0" rIns="0" bIns="0" anchor="t" anchorCtr="0">
            <a:sp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nl-NL" dirty="0"/>
          </a:p>
        </p:txBody>
      </p:sp>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6012" y="818973"/>
            <a:ext cx="4752003" cy="584777"/>
          </a:xfrm>
          <a:prstGeom prst="rect">
            <a:avLst/>
          </a:prstGeom>
        </p:spPr>
      </p:pic>
    </p:spTree>
    <p:extLst>
      <p:ext uri="{BB962C8B-B14F-4D97-AF65-F5344CB8AC3E}">
        <p14:creationId xmlns:p14="http://schemas.microsoft.com/office/powerpoint/2010/main" val="10811398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15-4-2026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565280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 hoofdstuk BLAUW">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dirty="0"/>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dirty="0"/>
              <a:t>Klik hier om een</a:t>
            </a:r>
          </a:p>
          <a:p>
            <a:r>
              <a:rPr lang="nl-NL" dirty="0"/>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dirty="0"/>
              <a:t>Titel </a:t>
            </a:r>
            <a:br>
              <a:rPr lang="nl-NL" dirty="0"/>
            </a:br>
            <a:r>
              <a:rPr lang="nl-NL" dirty="0"/>
              <a:t>van het </a:t>
            </a:r>
            <a:br>
              <a:rPr lang="nl-NL" dirty="0"/>
            </a:br>
            <a:r>
              <a:rPr lang="nl-NL" dirty="0"/>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5"/>
          </a:solidFill>
        </p:spPr>
        <p:txBody>
          <a:bodyPr/>
          <a:lstStyle>
            <a:lvl1pPr>
              <a:buNone/>
              <a:defRPr sz="100"/>
            </a:lvl1pPr>
          </a:lstStyle>
          <a:p>
            <a:r>
              <a:rPr lang="nl-NL" dirty="0"/>
              <a:t>-</a:t>
            </a:r>
          </a:p>
        </p:txBody>
      </p:sp>
    </p:spTree>
    <p:extLst>
      <p:ext uri="{BB962C8B-B14F-4D97-AF65-F5344CB8AC3E}">
        <p14:creationId xmlns:p14="http://schemas.microsoft.com/office/powerpoint/2010/main" val="3141150701"/>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hoofdstuk ROOD">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dirty="0"/>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dirty="0"/>
              <a:t>Klik hier om een</a:t>
            </a:r>
          </a:p>
          <a:p>
            <a:r>
              <a:rPr lang="nl-NL" dirty="0"/>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dirty="0"/>
              <a:t>Titel </a:t>
            </a:r>
            <a:br>
              <a:rPr lang="nl-NL" dirty="0"/>
            </a:br>
            <a:r>
              <a:rPr lang="nl-NL" dirty="0"/>
              <a:t>van het </a:t>
            </a:r>
            <a:br>
              <a:rPr lang="nl-NL" dirty="0"/>
            </a:br>
            <a:r>
              <a:rPr lang="nl-NL" dirty="0"/>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2"/>
          </a:solidFill>
        </p:spPr>
        <p:txBody>
          <a:bodyPr/>
          <a:lstStyle>
            <a:lvl1pPr>
              <a:buNone/>
              <a:defRPr sz="100"/>
            </a:lvl1pPr>
          </a:lstStyle>
          <a:p>
            <a:r>
              <a:rPr lang="nl-NL" dirty="0"/>
              <a:t>-</a:t>
            </a:r>
          </a:p>
        </p:txBody>
      </p:sp>
    </p:spTree>
    <p:extLst>
      <p:ext uri="{BB962C8B-B14F-4D97-AF65-F5344CB8AC3E}">
        <p14:creationId xmlns:p14="http://schemas.microsoft.com/office/powerpoint/2010/main" val="986790418"/>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hoofdstuk GEEL">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dirty="0"/>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dirty="0"/>
              <a:t>Klik hier om een</a:t>
            </a:r>
          </a:p>
          <a:p>
            <a:r>
              <a:rPr lang="nl-NL" dirty="0"/>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dirty="0"/>
              <a:t>Titel </a:t>
            </a:r>
            <a:br>
              <a:rPr lang="nl-NL" dirty="0"/>
            </a:br>
            <a:r>
              <a:rPr lang="nl-NL" dirty="0"/>
              <a:t>van het </a:t>
            </a:r>
            <a:br>
              <a:rPr lang="nl-NL" dirty="0"/>
            </a:br>
            <a:r>
              <a:rPr lang="nl-NL" dirty="0"/>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3"/>
          </a:solidFill>
        </p:spPr>
        <p:txBody>
          <a:bodyPr/>
          <a:lstStyle>
            <a:lvl1pPr>
              <a:buNone/>
              <a:defRPr sz="100"/>
            </a:lvl1pPr>
          </a:lstStyle>
          <a:p>
            <a:r>
              <a:rPr lang="nl-NL" dirty="0"/>
              <a:t>-</a:t>
            </a:r>
          </a:p>
        </p:txBody>
      </p:sp>
    </p:spTree>
    <p:extLst>
      <p:ext uri="{BB962C8B-B14F-4D97-AF65-F5344CB8AC3E}">
        <p14:creationId xmlns:p14="http://schemas.microsoft.com/office/powerpoint/2010/main" val="3952915693"/>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hoofdstuk GROEN">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dirty="0"/>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dirty="0"/>
              <a:t>Klik hier om een</a:t>
            </a:r>
          </a:p>
          <a:p>
            <a:r>
              <a:rPr lang="nl-NL" dirty="0"/>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dirty="0"/>
              <a:t>Titel </a:t>
            </a:r>
            <a:br>
              <a:rPr lang="nl-NL" dirty="0"/>
            </a:br>
            <a:r>
              <a:rPr lang="nl-NL" dirty="0"/>
              <a:t>van het </a:t>
            </a:r>
            <a:br>
              <a:rPr lang="nl-NL" dirty="0"/>
            </a:br>
            <a:r>
              <a:rPr lang="nl-NL" dirty="0"/>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6"/>
          </a:solidFill>
        </p:spPr>
        <p:txBody>
          <a:bodyPr/>
          <a:lstStyle>
            <a:lvl1pPr>
              <a:buNone/>
              <a:defRPr sz="100"/>
            </a:lvl1pPr>
          </a:lstStyle>
          <a:p>
            <a:r>
              <a:rPr lang="nl-NL" dirty="0"/>
              <a:t>-</a:t>
            </a:r>
          </a:p>
        </p:txBody>
      </p:sp>
    </p:spTree>
    <p:extLst>
      <p:ext uri="{BB962C8B-B14F-4D97-AF65-F5344CB8AC3E}">
        <p14:creationId xmlns:p14="http://schemas.microsoft.com/office/powerpoint/2010/main" val="3392066513"/>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2599574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dirty="0"/>
          </a:p>
        </p:txBody>
      </p:sp>
      <p:sp>
        <p:nvSpPr>
          <p:cNvPr id="5" name="Footer Placeholder 4"/>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6" name="Slide Number Placeholder 5"/>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320663646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dirty="0"/>
          </a:p>
        </p:txBody>
      </p:sp>
      <p:sp>
        <p:nvSpPr>
          <p:cNvPr id="5" name="Footer Placeholder 4"/>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6" name="Slide Number Placeholder 5"/>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267983969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dirty="0"/>
          </a:p>
        </p:txBody>
      </p:sp>
      <p:sp>
        <p:nvSpPr>
          <p:cNvPr id="5" name="Footer Placeholder 4"/>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6" name="Slide Number Placeholder 5"/>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259801033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4/15/2026</a:t>
            </a:fld>
            <a:endParaRPr lang="en-US" dirty="0"/>
          </a:p>
        </p:txBody>
      </p:sp>
      <p:sp>
        <p:nvSpPr>
          <p:cNvPr id="6" name="Footer Placeholder 5"/>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7" name="Slide Number Placeholder 6"/>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103090078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4/15/2026</a:t>
            </a:fld>
            <a:endParaRPr lang="en-US" dirty="0"/>
          </a:p>
        </p:txBody>
      </p:sp>
      <p:sp>
        <p:nvSpPr>
          <p:cNvPr id="8" name="Footer Placeholder 7"/>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9" name="Slide Number Placeholder 8"/>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101414451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A644EC3E-C53A-42BC-92A9-675F44868341}" type="datetimeFigureOut">
              <a:rPr lang="nl-NL" smtClean="0"/>
              <a:t>15-4-2026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723891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4/15/2026</a:t>
            </a:fld>
            <a:endParaRPr lang="en-US" dirty="0"/>
          </a:p>
        </p:txBody>
      </p:sp>
      <p:sp>
        <p:nvSpPr>
          <p:cNvPr id="4" name="Footer Placeholder 3"/>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5" name="Slide Number Placeholder 4"/>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336908573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4/15/2026</a:t>
            </a:fld>
            <a:endParaRPr lang="en-US" dirty="0"/>
          </a:p>
        </p:txBody>
      </p:sp>
      <p:sp>
        <p:nvSpPr>
          <p:cNvPr id="3" name="Footer Placeholder 2"/>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4" name="Slide Number Placeholder 3"/>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410875817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4/15/2026</a:t>
            </a:fld>
            <a:endParaRPr lang="en-US" dirty="0"/>
          </a:p>
        </p:txBody>
      </p:sp>
      <p:sp>
        <p:nvSpPr>
          <p:cNvPr id="6" name="Footer Placeholder 5"/>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7" name="Slide Number Placeholder 6"/>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2395830991"/>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4/15/2026</a:t>
            </a:fld>
            <a:endParaRPr lang="en-US" dirty="0"/>
          </a:p>
        </p:txBody>
      </p:sp>
      <p:sp>
        <p:nvSpPr>
          <p:cNvPr id="6" name="Footer Placeholder 5"/>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7" name="Slide Number Placeholder 6"/>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154299561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dirty="0"/>
          </a:p>
        </p:txBody>
      </p:sp>
      <p:sp>
        <p:nvSpPr>
          <p:cNvPr id="5" name="Footer Placeholder 4"/>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6" name="Slide Number Placeholder 5"/>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178319899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4/15/2026</a:t>
            </a:fld>
            <a:endParaRPr lang="en-US" dirty="0"/>
          </a:p>
        </p:txBody>
      </p:sp>
      <p:sp>
        <p:nvSpPr>
          <p:cNvPr id="5" name="Footer Placeholder 4"/>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6" name="Slide Number Placeholder 5"/>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4021920815"/>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slide 1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FEAD2-0C21-4B71-A142-7B61147DF593}"/>
              </a:ext>
            </a:extLst>
          </p:cNvPr>
          <p:cNvSpPr>
            <a:spLocks noGrp="1"/>
          </p:cNvSpPr>
          <p:nvPr>
            <p:ph type="title"/>
          </p:nvPr>
        </p:nvSpPr>
        <p:spPr/>
        <p:txBody>
          <a:bodyPr anchor="t" anchorCtr="0"/>
          <a:lstStyle/>
          <a:p>
            <a:r>
              <a:rPr lang="nl-NL" dirty="0"/>
              <a:t>Klik om stijl te bewerken</a:t>
            </a:r>
          </a:p>
        </p:txBody>
      </p:sp>
      <p:sp>
        <p:nvSpPr>
          <p:cNvPr id="3" name="Tijdelijke aanduiding voor inhoud 2">
            <a:extLst>
              <a:ext uri="{FF2B5EF4-FFF2-40B4-BE49-F238E27FC236}">
                <a16:creationId xmlns:a16="http://schemas.microsoft.com/office/drawing/2014/main" id="{B93106BE-086E-4563-B0EB-9B360F686E8F}"/>
              </a:ext>
            </a:extLst>
          </p:cNvPr>
          <p:cNvSpPr>
            <a:spLocks noGrp="1"/>
          </p:cNvSpPr>
          <p:nvPr>
            <p:ph idx="1"/>
          </p:nvPr>
        </p:nvSpPr>
        <p:spPr>
          <a:xfrm>
            <a:off x="838200" y="1825626"/>
            <a:ext cx="10515600" cy="1181606"/>
          </a:xfrm>
        </p:spPr>
        <p:txBody>
          <a:bodyPr>
            <a:sp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998ECF0A-BB9D-41FD-A732-0CE7A633DDFF}"/>
              </a:ext>
            </a:extLst>
          </p:cNvPr>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7" name="Tijdelijke aanduiding voor dianummer 5">
            <a:extLst>
              <a:ext uri="{FF2B5EF4-FFF2-40B4-BE49-F238E27FC236}">
                <a16:creationId xmlns:a16="http://schemas.microsoft.com/office/drawing/2014/main" id="{E4791FFE-0055-4970-A3A5-3E7E7E254589}"/>
              </a:ext>
            </a:extLst>
          </p:cNvPr>
          <p:cNvSpPr>
            <a:spLocks noGrp="1"/>
          </p:cNvSpPr>
          <p:nvPr>
            <p:ph type="sldNum" sz="quarter" idx="4"/>
          </p:nvPr>
        </p:nvSpPr>
        <p:spPr>
          <a:xfrm>
            <a:off x="8610600" y="6446579"/>
            <a:ext cx="2743200" cy="184666"/>
          </a:xfrm>
          <a:prstGeom prst="rect">
            <a:avLst/>
          </a:prstGeom>
        </p:spPr>
        <p:txBody>
          <a:bodyPr vert="horz" lIns="0" tIns="0" rIns="0" bIns="0" rtlCol="0" anchor="ctr">
            <a:noAutofit/>
          </a:bodyPr>
          <a:lstStyle>
            <a:lvl1pPr algn="r">
              <a:defRPr sz="900">
                <a:solidFill>
                  <a:schemeClr val="tx1"/>
                </a:solidFill>
              </a:defRPr>
            </a:lvl1p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222958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3718877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EC771-E549-434A-957C-A4BA643E720D}"/>
              </a:ext>
            </a:extLst>
          </p:cNvPr>
          <p:cNvSpPr>
            <a:spLocks noGrp="1"/>
          </p:cNvSpPr>
          <p:nvPr>
            <p:ph type="ctrTitle" hasCustomPrompt="1"/>
          </p:nvPr>
        </p:nvSpPr>
        <p:spPr>
          <a:xfrm>
            <a:off x="965943" y="2348989"/>
            <a:ext cx="9144000" cy="1246495"/>
          </a:xfrm>
          <a:prstGeom prst="rect">
            <a:avLst/>
          </a:prstGeom>
        </p:spPr>
        <p:txBody>
          <a:bodyPr lIns="0" tIns="0" rIns="0" bIns="0" anchor="t" anchorCtr="0">
            <a:spAutoFit/>
          </a:bodyPr>
          <a:lstStyle>
            <a:lvl1pPr algn="l">
              <a:defRPr sz="4500">
                <a:solidFill>
                  <a:schemeClr val="bg1"/>
                </a:solidFill>
              </a:defRPr>
            </a:lvl1pPr>
          </a:lstStyle>
          <a:p>
            <a:r>
              <a:rPr lang="nl-NL"/>
              <a:t>Themabijeenkomst Edam-Volendam</a:t>
            </a:r>
          </a:p>
        </p:txBody>
      </p:sp>
      <p:sp>
        <p:nvSpPr>
          <p:cNvPr id="3" name="Ondertitel 2">
            <a:extLst>
              <a:ext uri="{FF2B5EF4-FFF2-40B4-BE49-F238E27FC236}">
                <a16:creationId xmlns:a16="http://schemas.microsoft.com/office/drawing/2014/main" id="{CBBFB12C-33FD-4BBD-8E8F-964AA251BB84}"/>
              </a:ext>
            </a:extLst>
          </p:cNvPr>
          <p:cNvSpPr>
            <a:spLocks noGrp="1"/>
          </p:cNvSpPr>
          <p:nvPr>
            <p:ph type="subTitle" idx="1" hasCustomPrompt="1"/>
          </p:nvPr>
        </p:nvSpPr>
        <p:spPr>
          <a:xfrm>
            <a:off x="1055944" y="5319023"/>
            <a:ext cx="9144000" cy="249299"/>
          </a:xfrm>
          <a:prstGeom prst="rect">
            <a:avLst/>
          </a:prstGeom>
        </p:spPr>
        <p:txBody>
          <a:bodyPr lIns="0" tIns="0" rIns="0" bIns="0" anchor="t" anchorCtr="0">
            <a:sp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Donderdag 4 september 2025</a:t>
            </a:r>
          </a:p>
        </p:txBody>
      </p:sp>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76012" y="818973"/>
            <a:ext cx="4752003" cy="584777"/>
          </a:xfrm>
          <a:prstGeom prst="rect">
            <a:avLst/>
          </a:prstGeom>
        </p:spPr>
      </p:pic>
    </p:spTree>
    <p:extLst>
      <p:ext uri="{BB962C8B-B14F-4D97-AF65-F5344CB8AC3E}">
        <p14:creationId xmlns:p14="http://schemas.microsoft.com/office/powerpoint/2010/main" val="1391427553"/>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hoofdstuk BLAUW">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5"/>
          </a:solidFill>
        </p:spPr>
        <p:txBody>
          <a:bodyPr/>
          <a:lstStyle>
            <a:lvl1pPr>
              <a:buNone/>
              <a:defRPr sz="100"/>
            </a:lvl1pPr>
          </a:lstStyle>
          <a:p>
            <a:r>
              <a:rPr lang="nl-NL"/>
              <a:t>-</a:t>
            </a:r>
          </a:p>
        </p:txBody>
      </p:sp>
    </p:spTree>
    <p:extLst>
      <p:ext uri="{BB962C8B-B14F-4D97-AF65-F5344CB8AC3E}">
        <p14:creationId xmlns:p14="http://schemas.microsoft.com/office/powerpoint/2010/main" val="1558545835"/>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644EC3E-C53A-42BC-92A9-675F44868341}" type="datetimeFigureOut">
              <a:rPr lang="nl-NL" smtClean="0"/>
              <a:t>15-4-2026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2514600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 hoofdstuk ROOD">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2"/>
          </a:solidFill>
        </p:spPr>
        <p:txBody>
          <a:bodyPr/>
          <a:lstStyle>
            <a:lvl1pPr>
              <a:buNone/>
              <a:defRPr sz="100"/>
            </a:lvl1pPr>
          </a:lstStyle>
          <a:p>
            <a:r>
              <a:rPr lang="nl-NL"/>
              <a:t>-</a:t>
            </a:r>
          </a:p>
        </p:txBody>
      </p:sp>
    </p:spTree>
    <p:extLst>
      <p:ext uri="{BB962C8B-B14F-4D97-AF65-F5344CB8AC3E}">
        <p14:creationId xmlns:p14="http://schemas.microsoft.com/office/powerpoint/2010/main" val="358976611"/>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dia hoofdstuk GEEL">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3"/>
          </a:solidFill>
        </p:spPr>
        <p:txBody>
          <a:bodyPr/>
          <a:lstStyle>
            <a:lvl1pPr>
              <a:buNone/>
              <a:defRPr sz="100"/>
            </a:lvl1pPr>
          </a:lstStyle>
          <a:p>
            <a:r>
              <a:rPr lang="nl-NL"/>
              <a:t>-</a:t>
            </a:r>
          </a:p>
        </p:txBody>
      </p:sp>
    </p:spTree>
    <p:extLst>
      <p:ext uri="{BB962C8B-B14F-4D97-AF65-F5344CB8AC3E}">
        <p14:creationId xmlns:p14="http://schemas.microsoft.com/office/powerpoint/2010/main" val="3782515277"/>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hoofdstuk GROEN">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19319762-9D16-4593-8A45-F17ADFB70F1E}"/>
              </a:ext>
            </a:extLst>
          </p:cNvPr>
          <p:cNvSpPr>
            <a:spLocks noGrp="1"/>
          </p:cNvSpPr>
          <p:nvPr>
            <p:ph type="pic" sz="quarter" idx="14" hasCustomPrompt="1"/>
          </p:nvPr>
        </p:nvSpPr>
        <p:spPr>
          <a:xfrm>
            <a:off x="-744076" y="0"/>
            <a:ext cx="5375992" cy="6858000"/>
          </a:xfrm>
          <a:blipFill>
            <a:blip r:embed="rId2"/>
            <a:stretch>
              <a:fillRect/>
            </a:stretch>
          </a:blipFill>
        </p:spPr>
        <p:txBody>
          <a:bodyPr/>
          <a:lstStyle>
            <a:lvl1pPr>
              <a:buNone/>
              <a:defRPr/>
            </a:lvl1pPr>
          </a:lstStyle>
          <a:p>
            <a:r>
              <a:rPr lang="nl-NL"/>
              <a:t> </a:t>
            </a:r>
          </a:p>
        </p:txBody>
      </p:sp>
      <p:sp>
        <p:nvSpPr>
          <p:cNvPr id="19" name="Tijdelijke aanduiding voor afbeelding 18">
            <a:extLst>
              <a:ext uri="{FF2B5EF4-FFF2-40B4-BE49-F238E27FC236}">
                <a16:creationId xmlns:a16="http://schemas.microsoft.com/office/drawing/2014/main" id="{139689E8-5D4A-49BC-BEC3-C61A3A238D83}"/>
              </a:ext>
            </a:extLst>
          </p:cNvPr>
          <p:cNvSpPr>
            <a:spLocks noGrp="1"/>
          </p:cNvSpPr>
          <p:nvPr>
            <p:ph type="pic" sz="quarter" idx="15" hasCustomPrompt="1"/>
          </p:nvPr>
        </p:nvSpPr>
        <p:spPr>
          <a:xfrm>
            <a:off x="2" y="0"/>
            <a:ext cx="12184063" cy="6858000"/>
          </a:xfrm>
        </p:spPr>
        <p:txBody>
          <a:bodyPr anchor="ctr"/>
          <a:lstStyle>
            <a:lvl1pPr algn="ctr">
              <a:buNone/>
              <a:defRPr/>
            </a:lvl1pPr>
          </a:lstStyle>
          <a:p>
            <a:r>
              <a:rPr lang="nl-NL"/>
              <a:t>Klik hier om een</a:t>
            </a:r>
          </a:p>
          <a:p>
            <a:r>
              <a:rPr lang="nl-NL"/>
              <a:t>foto in te voegen</a:t>
            </a:r>
          </a:p>
        </p:txBody>
      </p:sp>
      <p:sp>
        <p:nvSpPr>
          <p:cNvPr id="5" name="Tijdelijke aanduiding voor dianummer 4">
            <a:extLst>
              <a:ext uri="{FF2B5EF4-FFF2-40B4-BE49-F238E27FC236}">
                <a16:creationId xmlns:a16="http://schemas.microsoft.com/office/drawing/2014/main" id="{3B2B591F-45C7-4617-86FF-91918FB32AB7}"/>
              </a:ext>
            </a:extLst>
          </p:cNvPr>
          <p:cNvSpPr>
            <a:spLocks noGrp="1"/>
          </p:cNvSpPr>
          <p:nvPr>
            <p:ph type="sldNum" sz="quarter" idx="12"/>
          </p:nvPr>
        </p:nvSpPr>
        <p:spPr/>
        <p:txBody>
          <a:body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
        <p:nvSpPr>
          <p:cNvPr id="2" name="Titel 1">
            <a:extLst>
              <a:ext uri="{FF2B5EF4-FFF2-40B4-BE49-F238E27FC236}">
                <a16:creationId xmlns:a16="http://schemas.microsoft.com/office/drawing/2014/main" id="{49962BFB-C5B0-49CF-A117-7B1BD676E980}"/>
              </a:ext>
            </a:extLst>
          </p:cNvPr>
          <p:cNvSpPr>
            <a:spLocks noGrp="1"/>
          </p:cNvSpPr>
          <p:nvPr>
            <p:ph type="title" hasCustomPrompt="1"/>
          </p:nvPr>
        </p:nvSpPr>
        <p:spPr>
          <a:xfrm>
            <a:off x="838201" y="1268978"/>
            <a:ext cx="3637783" cy="3150035"/>
          </a:xfrm>
        </p:spPr>
        <p:txBody>
          <a:bodyPr anchor="t" anchorCtr="0"/>
          <a:lstStyle>
            <a:lvl1pPr>
              <a:defRPr>
                <a:solidFill>
                  <a:schemeClr val="bg1"/>
                </a:solidFill>
              </a:defRPr>
            </a:lvl1pPr>
          </a:lstStyle>
          <a:p>
            <a:r>
              <a:rPr lang="nl-NL"/>
              <a:t>Titel </a:t>
            </a:r>
            <a:br>
              <a:rPr lang="nl-NL"/>
            </a:br>
            <a:r>
              <a:rPr lang="nl-NL"/>
              <a:t>van het </a:t>
            </a:r>
            <a:br>
              <a:rPr lang="nl-NL"/>
            </a:br>
            <a:r>
              <a:rPr lang="nl-NL"/>
              <a:t>hoofdstuk</a:t>
            </a:r>
          </a:p>
        </p:txBody>
      </p:sp>
      <p:sp>
        <p:nvSpPr>
          <p:cNvPr id="9" name="Tijdelijke aanduiding voor afbeelding 8">
            <a:extLst>
              <a:ext uri="{FF2B5EF4-FFF2-40B4-BE49-F238E27FC236}">
                <a16:creationId xmlns:a16="http://schemas.microsoft.com/office/drawing/2014/main" id="{C52E1FA7-3D91-4BD8-B10B-6C4A800C9B8E}"/>
              </a:ext>
            </a:extLst>
          </p:cNvPr>
          <p:cNvSpPr>
            <a:spLocks noGrp="1"/>
          </p:cNvSpPr>
          <p:nvPr>
            <p:ph type="pic" sz="quarter" idx="13" hasCustomPrompt="1"/>
          </p:nvPr>
        </p:nvSpPr>
        <p:spPr>
          <a:xfrm>
            <a:off x="7946" y="1268412"/>
            <a:ext cx="155935" cy="4321176"/>
          </a:xfrm>
          <a:prstGeom prst="rect">
            <a:avLst/>
          </a:prstGeom>
          <a:solidFill>
            <a:schemeClr val="accent6"/>
          </a:solidFill>
        </p:spPr>
        <p:txBody>
          <a:bodyPr/>
          <a:lstStyle>
            <a:lvl1pPr>
              <a:buNone/>
              <a:defRPr sz="100"/>
            </a:lvl1pPr>
          </a:lstStyle>
          <a:p>
            <a:r>
              <a:rPr lang="nl-NL"/>
              <a:t>-</a:t>
            </a:r>
          </a:p>
        </p:txBody>
      </p:sp>
    </p:spTree>
    <p:extLst>
      <p:ext uri="{BB962C8B-B14F-4D97-AF65-F5344CB8AC3E}">
        <p14:creationId xmlns:p14="http://schemas.microsoft.com/office/powerpoint/2010/main" val="962485447"/>
      </p:ext>
    </p:extLst>
  </p:cSld>
  <p:clrMapOvr>
    <a:masterClrMapping/>
  </p:clrMapOvr>
  <p:extLst>
    <p:ext uri="{DCECCB84-F9BA-43D5-87BE-67443E8EF086}">
      <p15:sldGuideLst xmlns:p15="http://schemas.microsoft.com/office/powerpoint/2012/main">
        <p15:guide id="1" pos="5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Voorblad">
    <p:bg>
      <p:bgPr>
        <a:solidFill>
          <a:schemeClr val="tx2"/>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AB83F59-FA6E-4869-96BE-7D3C41739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5992" y="665496"/>
            <a:ext cx="6582277" cy="810009"/>
          </a:xfrm>
          <a:prstGeom prst="rect">
            <a:avLst/>
          </a:prstGeom>
        </p:spPr>
      </p:pic>
      <p:pic>
        <p:nvPicPr>
          <p:cNvPr id="15" name="Graphic 14">
            <a:extLst>
              <a:ext uri="{FF2B5EF4-FFF2-40B4-BE49-F238E27FC236}">
                <a16:creationId xmlns:a16="http://schemas.microsoft.com/office/drawing/2014/main" id="{869FCAE7-C085-456B-BEA9-39666F2D35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94141" y="514091"/>
            <a:ext cx="9048751" cy="2971800"/>
          </a:xfrm>
          <a:prstGeom prst="rect">
            <a:avLst/>
          </a:prstGeom>
        </p:spPr>
      </p:pic>
      <p:pic>
        <p:nvPicPr>
          <p:cNvPr id="14" name="Graphic 13">
            <a:extLst>
              <a:ext uri="{FF2B5EF4-FFF2-40B4-BE49-F238E27FC236}">
                <a16:creationId xmlns:a16="http://schemas.microsoft.com/office/drawing/2014/main" id="{AFB654ED-A93A-40CF-8090-7E69E043FCD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85942" y="2647638"/>
            <a:ext cx="5972175" cy="1961388"/>
          </a:xfrm>
          <a:prstGeom prst="rect">
            <a:avLst/>
          </a:prstGeom>
        </p:spPr>
      </p:pic>
      <p:pic>
        <p:nvPicPr>
          <p:cNvPr id="13" name="Graphic 12">
            <a:extLst>
              <a:ext uri="{FF2B5EF4-FFF2-40B4-BE49-F238E27FC236}">
                <a16:creationId xmlns:a16="http://schemas.microsoft.com/office/drawing/2014/main" id="{4D428732-0E0A-4126-BD3E-40627995B2F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045955" y="6270212"/>
            <a:ext cx="1175576" cy="1175576"/>
          </a:xfrm>
          <a:prstGeom prst="rect">
            <a:avLst/>
          </a:prstGeom>
        </p:spPr>
      </p:pic>
      <p:pic>
        <p:nvPicPr>
          <p:cNvPr id="8" name="Graphic 7">
            <a:extLst>
              <a:ext uri="{FF2B5EF4-FFF2-40B4-BE49-F238E27FC236}">
                <a16:creationId xmlns:a16="http://schemas.microsoft.com/office/drawing/2014/main" id="{A2C0D992-CF71-401C-BB9F-3D7DE94C6B8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8706030" y="5491994"/>
            <a:ext cx="3072239" cy="907041"/>
          </a:xfrm>
          <a:prstGeom prst="rect">
            <a:avLst/>
          </a:prstGeom>
        </p:spPr>
      </p:pic>
    </p:spTree>
    <p:extLst>
      <p:ext uri="{BB962C8B-B14F-4D97-AF65-F5344CB8AC3E}">
        <p14:creationId xmlns:p14="http://schemas.microsoft.com/office/powerpoint/2010/main" val="3812391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slide 1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FEAD2-0C21-4B71-A142-7B61147DF593}"/>
              </a:ext>
            </a:extLst>
          </p:cNvPr>
          <p:cNvSpPr>
            <a:spLocks noGrp="1"/>
          </p:cNvSpPr>
          <p:nvPr>
            <p:ph type="title"/>
          </p:nvPr>
        </p:nvSpPr>
        <p:spPr/>
        <p:txBody>
          <a:bodyPr anchor="t" anchorCtr="0"/>
          <a:lstStyle/>
          <a:p>
            <a:r>
              <a:rPr lang="nl-NL"/>
              <a:t>Klik om stijl te bewerken</a:t>
            </a:r>
          </a:p>
        </p:txBody>
      </p:sp>
      <p:sp>
        <p:nvSpPr>
          <p:cNvPr id="3" name="Tijdelijke aanduiding voor inhoud 2">
            <a:extLst>
              <a:ext uri="{FF2B5EF4-FFF2-40B4-BE49-F238E27FC236}">
                <a16:creationId xmlns:a16="http://schemas.microsoft.com/office/drawing/2014/main" id="{B93106BE-086E-4563-B0EB-9B360F686E8F}"/>
              </a:ext>
            </a:extLst>
          </p:cNvPr>
          <p:cNvSpPr>
            <a:spLocks noGrp="1"/>
          </p:cNvSpPr>
          <p:nvPr>
            <p:ph idx="1"/>
          </p:nvPr>
        </p:nvSpPr>
        <p:spPr>
          <a:xfrm>
            <a:off x="838200" y="1825626"/>
            <a:ext cx="10515600" cy="1181606"/>
          </a:xfrm>
        </p:spPr>
        <p:txBody>
          <a:bodyPr>
            <a:sp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998ECF0A-BB9D-41FD-A732-0CE7A633DDFF}"/>
              </a:ext>
            </a:extLst>
          </p:cNvPr>
          <p:cNvSpPr>
            <a:spLocks noGrp="1"/>
          </p:cNvSpPr>
          <p:nvPr>
            <p:ph type="ftr" sz="quarter" idx="11"/>
          </p:nvPr>
        </p:nvSpPr>
        <p:spPr/>
        <p:txBody>
          <a:body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7" name="Tijdelijke aanduiding voor dianummer 5">
            <a:extLst>
              <a:ext uri="{FF2B5EF4-FFF2-40B4-BE49-F238E27FC236}">
                <a16:creationId xmlns:a16="http://schemas.microsoft.com/office/drawing/2014/main" id="{E4791FFE-0055-4970-A3A5-3E7E7E254589}"/>
              </a:ext>
            </a:extLst>
          </p:cNvPr>
          <p:cNvSpPr>
            <a:spLocks noGrp="1"/>
          </p:cNvSpPr>
          <p:nvPr>
            <p:ph type="sldNum" sz="quarter" idx="4"/>
          </p:nvPr>
        </p:nvSpPr>
        <p:spPr>
          <a:xfrm>
            <a:off x="8610600" y="6446579"/>
            <a:ext cx="2743200" cy="184666"/>
          </a:xfrm>
          <a:prstGeom prst="rect">
            <a:avLst/>
          </a:prstGeom>
        </p:spPr>
        <p:txBody>
          <a:bodyPr vert="horz" lIns="0" tIns="0" rIns="0" bIns="0" rtlCol="0" anchor="ctr">
            <a:noAutofit/>
          </a:bodyPr>
          <a:lstStyle>
            <a:lvl1pPr algn="r">
              <a:defRPr sz="900">
                <a:solidFill>
                  <a:schemeClr val="tx1"/>
                </a:solidFill>
              </a:defRPr>
            </a:lvl1p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2468038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644EC3E-C53A-42BC-92A9-675F44868341}" type="datetimeFigureOut">
              <a:rPr lang="nl-NL" smtClean="0"/>
              <a:t>15-4-2026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174704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A644EC3E-C53A-42BC-92A9-675F44868341}" type="datetimeFigureOut">
              <a:rPr lang="nl-NL" smtClean="0"/>
              <a:t>15-4-2026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884494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644EC3E-C53A-42BC-92A9-675F44868341}" type="datetimeFigureOut">
              <a:rPr lang="nl-NL" smtClean="0"/>
              <a:t>15-4-2026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51078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A644EC3E-C53A-42BC-92A9-675F44868341}" type="datetimeFigureOut">
              <a:rPr lang="nl-NL" smtClean="0"/>
              <a:t>15-4-2026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317947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A644EC3E-C53A-42BC-92A9-675F44868341}" type="datetimeFigureOut">
              <a:rPr lang="nl-NL" smtClean="0"/>
              <a:t>15-4-2026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83C36E-A097-4B27-8412-C91F004F66A5}" type="slidenum">
              <a:rPr lang="nl-NL" smtClean="0"/>
              <a:t>‹#›</a:t>
            </a:fld>
            <a:endParaRPr lang="nl-NL"/>
          </a:p>
        </p:txBody>
      </p:sp>
    </p:spTree>
    <p:extLst>
      <p:ext uri="{BB962C8B-B14F-4D97-AF65-F5344CB8AC3E}">
        <p14:creationId xmlns:p14="http://schemas.microsoft.com/office/powerpoint/2010/main" val="116816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0.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4EC3E-C53A-42BC-92A9-675F44868341}" type="datetimeFigureOut">
              <a:rPr lang="nl-NL" smtClean="0"/>
              <a:t>15-4-2026</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3C36E-A097-4B27-8412-C91F004F66A5}" type="slidenum">
              <a:rPr lang="nl-NL" smtClean="0"/>
              <a:t>‹#›</a:t>
            </a:fld>
            <a:endParaRPr lang="nl-NL"/>
          </a:p>
        </p:txBody>
      </p:sp>
    </p:spTree>
    <p:extLst>
      <p:ext uri="{BB962C8B-B14F-4D97-AF65-F5344CB8AC3E}">
        <p14:creationId xmlns:p14="http://schemas.microsoft.com/office/powerpoint/2010/main" val="1970322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2311FCF7-4FF5-48E0-AE67-FF2B12AFD789}"/>
              </a:ext>
            </a:extLst>
          </p:cNvPr>
          <p:cNvSpPr>
            <a:spLocks noGrp="1"/>
          </p:cNvSpPr>
          <p:nvPr>
            <p:ph type="title"/>
          </p:nvPr>
        </p:nvSpPr>
        <p:spPr>
          <a:xfrm>
            <a:off x="838200" y="723207"/>
            <a:ext cx="10515600" cy="609398"/>
          </a:xfrm>
          <a:prstGeom prst="rect">
            <a:avLst/>
          </a:prstGeom>
        </p:spPr>
        <p:txBody>
          <a:bodyPr vert="horz" lIns="0" tIns="0" rIns="0" bIns="0" rtlCol="0" anchor="ctr">
            <a:noAutofit/>
          </a:bodyPr>
          <a:lstStyle/>
          <a:p>
            <a:r>
              <a:rPr lang="nl-NL" dirty="0"/>
              <a:t>Klik om stijl te bewerken</a:t>
            </a:r>
          </a:p>
        </p:txBody>
      </p:sp>
      <p:sp>
        <p:nvSpPr>
          <p:cNvPr id="8" name="Tijdelijke aanduiding voor tekst 2">
            <a:extLst>
              <a:ext uri="{FF2B5EF4-FFF2-40B4-BE49-F238E27FC236}">
                <a16:creationId xmlns:a16="http://schemas.microsoft.com/office/drawing/2014/main" id="{249CD88C-1046-401D-BFF6-528F3608E0FB}"/>
              </a:ext>
            </a:extLst>
          </p:cNvPr>
          <p:cNvSpPr>
            <a:spLocks noGrp="1"/>
          </p:cNvSpPr>
          <p:nvPr>
            <p:ph type="body" idx="1"/>
          </p:nvPr>
        </p:nvSpPr>
        <p:spPr>
          <a:xfrm>
            <a:off x="838200" y="1825627"/>
            <a:ext cx="10515600" cy="1752275"/>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3">
            <a:extLst>
              <a:ext uri="{FF2B5EF4-FFF2-40B4-BE49-F238E27FC236}">
                <a16:creationId xmlns:a16="http://schemas.microsoft.com/office/drawing/2014/main" id="{D76074B4-7C7D-4FF5-88E9-1821AC0C0080}"/>
              </a:ext>
            </a:extLst>
          </p:cNvPr>
          <p:cNvSpPr>
            <a:spLocks noGrp="1"/>
          </p:cNvSpPr>
          <p:nvPr>
            <p:ph type="dt" sz="half" idx="2"/>
          </p:nvPr>
        </p:nvSpPr>
        <p:spPr>
          <a:xfrm>
            <a:off x="838200" y="6446579"/>
            <a:ext cx="2743200" cy="184666"/>
          </a:xfrm>
          <a:prstGeom prst="rect">
            <a:avLst/>
          </a:prstGeom>
        </p:spPr>
        <p:txBody>
          <a:bodyPr vert="horz" lIns="0" tIns="0" rIns="0" bIns="0" rtlCol="0" anchor="ctr">
            <a:noAutofit/>
          </a:bodyPr>
          <a:lstStyle>
            <a:lvl1pPr algn="l">
              <a:defRPr sz="900">
                <a:solidFill>
                  <a:schemeClr val="tx1"/>
                </a:solidFill>
              </a:defRPr>
            </a:lvl1pPr>
          </a:lstStyle>
          <a:p>
            <a:pPr defTabSz="685800" fontAlgn="auto">
              <a:lnSpc>
                <a:spcPct val="100000"/>
              </a:lnSpc>
              <a:spcBef>
                <a:spcPts val="0"/>
              </a:spcBef>
              <a:spcAft>
                <a:spcPts val="0"/>
              </a:spcAft>
              <a:buFontTx/>
              <a:buNone/>
            </a:pPr>
            <a:endParaRPr lang="nl-NL" dirty="0">
              <a:solidFill>
                <a:srgbClr val="252525"/>
              </a:solidFill>
              <a:latin typeface="Trebuchet MS"/>
            </a:endParaRPr>
          </a:p>
        </p:txBody>
      </p:sp>
      <p:sp>
        <p:nvSpPr>
          <p:cNvPr id="10" name="Tijdelijke aanduiding voor voettekst 4">
            <a:extLst>
              <a:ext uri="{FF2B5EF4-FFF2-40B4-BE49-F238E27FC236}">
                <a16:creationId xmlns:a16="http://schemas.microsoft.com/office/drawing/2014/main" id="{2DCC31C6-15C3-44D4-B055-317484FA34EA}"/>
              </a:ext>
            </a:extLst>
          </p:cNvPr>
          <p:cNvSpPr>
            <a:spLocks noGrp="1"/>
          </p:cNvSpPr>
          <p:nvPr>
            <p:ph type="ftr" sz="quarter" idx="3"/>
          </p:nvPr>
        </p:nvSpPr>
        <p:spPr>
          <a:xfrm>
            <a:off x="4038600" y="6446579"/>
            <a:ext cx="4114800" cy="184666"/>
          </a:xfrm>
          <a:prstGeom prst="rect">
            <a:avLst/>
          </a:prstGeom>
        </p:spPr>
        <p:txBody>
          <a:bodyPr vert="horz" lIns="0" tIns="0" rIns="0" bIns="0" rtlCol="0" anchor="ctr">
            <a:noAutofit/>
          </a:bodyPr>
          <a:lstStyle>
            <a:lvl1pPr algn="ctr">
              <a:defRPr sz="900">
                <a:solidFill>
                  <a:schemeClr val="tx1"/>
                </a:solidFill>
              </a:defRPr>
            </a:lvl1pPr>
          </a:lstStyle>
          <a:p>
            <a:pPr defTabSz="685800" fontAlgn="auto">
              <a:lnSpc>
                <a:spcPct val="100000"/>
              </a:lnSpc>
              <a:spcBef>
                <a:spcPts val="0"/>
              </a:spcBef>
              <a:spcAft>
                <a:spcPts val="0"/>
              </a:spcAft>
              <a:buFontTx/>
              <a:buNone/>
            </a:pPr>
            <a:endParaRPr lang="nl-NL" dirty="0">
              <a:solidFill>
                <a:srgbClr val="252525"/>
              </a:solidFill>
              <a:latin typeface="Trebuchet MS"/>
            </a:endParaRPr>
          </a:p>
        </p:txBody>
      </p:sp>
      <p:sp>
        <p:nvSpPr>
          <p:cNvPr id="11" name="Tijdelijke aanduiding voor dianummer 5">
            <a:extLst>
              <a:ext uri="{FF2B5EF4-FFF2-40B4-BE49-F238E27FC236}">
                <a16:creationId xmlns:a16="http://schemas.microsoft.com/office/drawing/2014/main" id="{D512F1E6-3C39-4F77-950B-54E8C0E5601B}"/>
              </a:ext>
            </a:extLst>
          </p:cNvPr>
          <p:cNvSpPr>
            <a:spLocks noGrp="1"/>
          </p:cNvSpPr>
          <p:nvPr>
            <p:ph type="sldNum" sz="quarter" idx="4"/>
          </p:nvPr>
        </p:nvSpPr>
        <p:spPr>
          <a:xfrm>
            <a:off x="8610600" y="6446579"/>
            <a:ext cx="2743200" cy="184666"/>
          </a:xfrm>
          <a:prstGeom prst="rect">
            <a:avLst/>
          </a:prstGeom>
        </p:spPr>
        <p:txBody>
          <a:bodyPr vert="horz" lIns="0" tIns="0" rIns="0" bIns="0" rtlCol="0" anchor="ctr">
            <a:noAutofit/>
          </a:bodyPr>
          <a:lstStyle>
            <a:lvl1pPr algn="r">
              <a:defRPr sz="900">
                <a:solidFill>
                  <a:schemeClr val="tx1"/>
                </a:solidFill>
              </a:defRPr>
            </a:lvl1p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11037602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sldNum="0" hdr="0" ftr="0" dt="0"/>
  <p:txStyles>
    <p:titleStyle>
      <a:lvl1pPr algn="l" defTabSz="685800" rtl="0" eaLnBrk="1" latinLnBrk="0" hangingPunct="1">
        <a:lnSpc>
          <a:spcPct val="90000"/>
        </a:lnSpc>
        <a:spcBef>
          <a:spcPct val="0"/>
        </a:spcBef>
        <a:buNone/>
        <a:defRPr sz="3300" b="1" kern="1200">
          <a:solidFill>
            <a:schemeClr val="tx1"/>
          </a:solidFill>
          <a:latin typeface="Trebuchet MS" panose="020B06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fontAlgn="auto">
              <a:lnSpc>
                <a:spcPct val="100000"/>
              </a:lnSpc>
              <a:spcBef>
                <a:spcPts val="0"/>
              </a:spcBef>
              <a:spcAft>
                <a:spcPts val="0"/>
              </a:spcAft>
              <a:buFontTx/>
              <a:buNone/>
            </a:pPr>
            <a:endParaRPr lang="nl-NL" dirty="0">
              <a:solidFill>
                <a:srgbClr val="252525"/>
              </a:solidFill>
              <a:latin typeface="Trebuchet M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fontAlgn="auto">
              <a:lnSpc>
                <a:spcPct val="100000"/>
              </a:lnSpc>
              <a:spcBef>
                <a:spcPts val="0"/>
              </a:spcBef>
              <a:spcAft>
                <a:spcPts val="0"/>
              </a:spcAft>
              <a:buFontTx/>
              <a:buNone/>
            </a:pPr>
            <a:endParaRPr lang="nl-NL" dirty="0">
              <a:solidFill>
                <a:srgbClr val="252525"/>
              </a:solidFill>
              <a:latin typeface="Trebuchet M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pic>
        <p:nvPicPr>
          <p:cNvPr id="7" name="Graphic 6">
            <a:extLst>
              <a:ext uri="{FF2B5EF4-FFF2-40B4-BE49-F238E27FC236}">
                <a16:creationId xmlns:a16="http://schemas.microsoft.com/office/drawing/2014/main" id="{C2B57948-0582-48BD-886D-BE59ED46F799}"/>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1" y="0"/>
            <a:ext cx="90001" cy="6858000"/>
          </a:xfrm>
          <a:prstGeom prst="rect">
            <a:avLst/>
          </a:prstGeom>
        </p:spPr>
      </p:pic>
      <p:pic>
        <p:nvPicPr>
          <p:cNvPr id="8" name="Afbeelding 8">
            <a:extLst>
              <a:ext uri="{FF2B5EF4-FFF2-40B4-BE49-F238E27FC236}">
                <a16:creationId xmlns:a16="http://schemas.microsoft.com/office/drawing/2014/main" id="{42BE5E6A-769E-426F-83B3-D65F61D1432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48370" y="6474983"/>
            <a:ext cx="1269815" cy="156262"/>
          </a:xfrm>
          <a:prstGeom prst="rect">
            <a:avLst/>
          </a:prstGeom>
        </p:spPr>
      </p:pic>
    </p:spTree>
    <p:extLst>
      <p:ext uri="{BB962C8B-B14F-4D97-AF65-F5344CB8AC3E}">
        <p14:creationId xmlns:p14="http://schemas.microsoft.com/office/powerpoint/2010/main" val="32179542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2311FCF7-4FF5-48E0-AE67-FF2B12AFD789}"/>
              </a:ext>
            </a:extLst>
          </p:cNvPr>
          <p:cNvSpPr>
            <a:spLocks noGrp="1"/>
          </p:cNvSpPr>
          <p:nvPr>
            <p:ph type="title"/>
          </p:nvPr>
        </p:nvSpPr>
        <p:spPr>
          <a:xfrm>
            <a:off x="838200" y="723207"/>
            <a:ext cx="10515600" cy="609398"/>
          </a:xfrm>
          <a:prstGeom prst="rect">
            <a:avLst/>
          </a:prstGeom>
        </p:spPr>
        <p:txBody>
          <a:bodyPr vert="horz" lIns="0" tIns="0" rIns="0" bIns="0" rtlCol="0" anchor="ctr">
            <a:noAutofit/>
          </a:bodyPr>
          <a:lstStyle/>
          <a:p>
            <a:r>
              <a:rPr lang="nl-NL"/>
              <a:t>Klik om stijl te bewerken</a:t>
            </a:r>
          </a:p>
        </p:txBody>
      </p:sp>
      <p:sp>
        <p:nvSpPr>
          <p:cNvPr id="8" name="Tijdelijke aanduiding voor tekst 2">
            <a:extLst>
              <a:ext uri="{FF2B5EF4-FFF2-40B4-BE49-F238E27FC236}">
                <a16:creationId xmlns:a16="http://schemas.microsoft.com/office/drawing/2014/main" id="{249CD88C-1046-401D-BFF6-528F3608E0FB}"/>
              </a:ext>
            </a:extLst>
          </p:cNvPr>
          <p:cNvSpPr>
            <a:spLocks noGrp="1"/>
          </p:cNvSpPr>
          <p:nvPr>
            <p:ph type="body" idx="1"/>
          </p:nvPr>
        </p:nvSpPr>
        <p:spPr>
          <a:xfrm>
            <a:off x="838200" y="1825627"/>
            <a:ext cx="10515600" cy="1752275"/>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atum 3">
            <a:extLst>
              <a:ext uri="{FF2B5EF4-FFF2-40B4-BE49-F238E27FC236}">
                <a16:creationId xmlns:a16="http://schemas.microsoft.com/office/drawing/2014/main" id="{D76074B4-7C7D-4FF5-88E9-1821AC0C0080}"/>
              </a:ext>
            </a:extLst>
          </p:cNvPr>
          <p:cNvSpPr>
            <a:spLocks noGrp="1"/>
          </p:cNvSpPr>
          <p:nvPr>
            <p:ph type="dt" sz="half" idx="2"/>
          </p:nvPr>
        </p:nvSpPr>
        <p:spPr>
          <a:xfrm>
            <a:off x="838200" y="6446579"/>
            <a:ext cx="2743200" cy="184666"/>
          </a:xfrm>
          <a:prstGeom prst="rect">
            <a:avLst/>
          </a:prstGeom>
        </p:spPr>
        <p:txBody>
          <a:bodyPr vert="horz" lIns="0" tIns="0" rIns="0" bIns="0" rtlCol="0" anchor="ctr">
            <a:noAutofit/>
          </a:bodyPr>
          <a:lstStyle>
            <a:lvl1pPr algn="l">
              <a:defRPr sz="900">
                <a:solidFill>
                  <a:schemeClr val="tx1"/>
                </a:solidFill>
              </a:defRPr>
            </a:lvl1p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10" name="Tijdelijke aanduiding voor voettekst 4">
            <a:extLst>
              <a:ext uri="{FF2B5EF4-FFF2-40B4-BE49-F238E27FC236}">
                <a16:creationId xmlns:a16="http://schemas.microsoft.com/office/drawing/2014/main" id="{2DCC31C6-15C3-44D4-B055-317484FA34EA}"/>
              </a:ext>
            </a:extLst>
          </p:cNvPr>
          <p:cNvSpPr>
            <a:spLocks noGrp="1"/>
          </p:cNvSpPr>
          <p:nvPr>
            <p:ph type="ftr" sz="quarter" idx="3"/>
          </p:nvPr>
        </p:nvSpPr>
        <p:spPr>
          <a:xfrm>
            <a:off x="4038600" y="6446579"/>
            <a:ext cx="4114800" cy="184666"/>
          </a:xfrm>
          <a:prstGeom prst="rect">
            <a:avLst/>
          </a:prstGeom>
        </p:spPr>
        <p:txBody>
          <a:bodyPr vert="horz" lIns="0" tIns="0" rIns="0" bIns="0" rtlCol="0" anchor="ctr">
            <a:noAutofit/>
          </a:bodyPr>
          <a:lstStyle>
            <a:lvl1pPr algn="ctr">
              <a:defRPr sz="900">
                <a:solidFill>
                  <a:schemeClr val="tx1"/>
                </a:solidFill>
              </a:defRPr>
            </a:lvl1pPr>
          </a:lstStyle>
          <a:p>
            <a:pPr defTabSz="685800" fontAlgn="auto">
              <a:lnSpc>
                <a:spcPct val="100000"/>
              </a:lnSpc>
              <a:spcBef>
                <a:spcPts val="0"/>
              </a:spcBef>
              <a:spcAft>
                <a:spcPts val="0"/>
              </a:spcAft>
              <a:buFontTx/>
              <a:buNone/>
            </a:pPr>
            <a:endParaRPr lang="nl-NL">
              <a:solidFill>
                <a:srgbClr val="252525"/>
              </a:solidFill>
              <a:latin typeface="Trebuchet MS"/>
            </a:endParaRPr>
          </a:p>
        </p:txBody>
      </p:sp>
      <p:sp>
        <p:nvSpPr>
          <p:cNvPr id="11" name="Tijdelijke aanduiding voor dianummer 5">
            <a:extLst>
              <a:ext uri="{FF2B5EF4-FFF2-40B4-BE49-F238E27FC236}">
                <a16:creationId xmlns:a16="http://schemas.microsoft.com/office/drawing/2014/main" id="{D512F1E6-3C39-4F77-950B-54E8C0E5601B}"/>
              </a:ext>
            </a:extLst>
          </p:cNvPr>
          <p:cNvSpPr>
            <a:spLocks noGrp="1"/>
          </p:cNvSpPr>
          <p:nvPr>
            <p:ph type="sldNum" sz="quarter" idx="4"/>
          </p:nvPr>
        </p:nvSpPr>
        <p:spPr>
          <a:xfrm>
            <a:off x="8610600" y="6446579"/>
            <a:ext cx="2743200" cy="184666"/>
          </a:xfrm>
          <a:prstGeom prst="rect">
            <a:avLst/>
          </a:prstGeom>
        </p:spPr>
        <p:txBody>
          <a:bodyPr vert="horz" lIns="0" tIns="0" rIns="0" bIns="0" rtlCol="0" anchor="ctr">
            <a:noAutofit/>
          </a:bodyPr>
          <a:lstStyle>
            <a:lvl1pPr algn="r">
              <a:defRPr sz="900">
                <a:solidFill>
                  <a:schemeClr val="tx1"/>
                </a:solidFill>
              </a:defRPr>
            </a:lvl1pPr>
          </a:lstStyle>
          <a:p>
            <a:pPr defTabSz="685800" fontAlgn="auto">
              <a:lnSpc>
                <a:spcPct val="100000"/>
              </a:lnSpc>
              <a:spcBef>
                <a:spcPts val="0"/>
              </a:spcBef>
              <a:spcAft>
                <a:spcPts val="0"/>
              </a:spcAft>
              <a:buFontTx/>
              <a:buNone/>
            </a:pPr>
            <a:fld id="{13399660-1671-4E04-BE3D-B211B3F8AC08}" type="slidenum">
              <a:rPr lang="nl-NL" smtClean="0">
                <a:solidFill>
                  <a:srgbClr val="252525"/>
                </a:solidFill>
                <a:latin typeface="Trebuchet MS"/>
              </a:rPr>
              <a:pPr defTabSz="685800" fontAlgn="auto">
                <a:lnSpc>
                  <a:spcPct val="100000"/>
                </a:lnSpc>
                <a:spcBef>
                  <a:spcPts val="0"/>
                </a:spcBef>
                <a:spcAft>
                  <a:spcPts val="0"/>
                </a:spcAft>
                <a:buFontTx/>
                <a:buNone/>
              </a:pPr>
              <a:t>‹#›</a:t>
            </a:fld>
            <a:endParaRPr lang="nl-NL">
              <a:solidFill>
                <a:srgbClr val="252525"/>
              </a:solidFill>
              <a:latin typeface="Trebuchet MS"/>
            </a:endParaRPr>
          </a:p>
        </p:txBody>
      </p:sp>
    </p:spTree>
    <p:extLst>
      <p:ext uri="{BB962C8B-B14F-4D97-AF65-F5344CB8AC3E}">
        <p14:creationId xmlns:p14="http://schemas.microsoft.com/office/powerpoint/2010/main" val="28260015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hf sldNum="0" hdr="0" ftr="0" dt="0"/>
  <p:txStyles>
    <p:titleStyle>
      <a:lvl1pPr algn="l" defTabSz="685800" rtl="0" eaLnBrk="1" latinLnBrk="0" hangingPunct="1">
        <a:lnSpc>
          <a:spcPct val="90000"/>
        </a:lnSpc>
        <a:spcBef>
          <a:spcPct val="0"/>
        </a:spcBef>
        <a:buNone/>
        <a:defRPr sz="3300" b="1" kern="1200">
          <a:solidFill>
            <a:schemeClr val="tx1"/>
          </a:solidFill>
          <a:latin typeface="Trebuchet MS" panose="020B06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jpeg"/><Relationship Id="rId7" Type="http://schemas.microsoft.com/office/2007/relationships/hdphoto" Target="../media/hdphoto2.wdp"/><Relationship Id="rId12"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5.png"/><Relationship Id="rId5" Type="http://schemas.microsoft.com/office/2007/relationships/hdphoto" Target="../media/hdphoto1.wdp"/><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mailto:mweel@zeestad.n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slide" Target="slide3.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27.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27.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A257B-48DC-2E31-0276-7B95B69B9394}"/>
            </a:ext>
          </a:extLst>
        </p:cNvPr>
        <p:cNvGrpSpPr/>
        <p:nvPr/>
      </p:nvGrpSpPr>
      <p:grpSpPr>
        <a:xfrm>
          <a:off x="0" y="0"/>
          <a:ext cx="0" cy="0"/>
          <a:chOff x="0" y="0"/>
          <a:chExt cx="0" cy="0"/>
        </a:xfrm>
      </p:grpSpPr>
      <p:pic>
        <p:nvPicPr>
          <p:cNvPr id="16" name="Afbeelding 15" descr="Afbeelding met logo, Lettertype, symbool, Graphics&#10;&#10;Automatisch gegenereerde beschrijving">
            <a:extLst>
              <a:ext uri="{FF2B5EF4-FFF2-40B4-BE49-F238E27FC236}">
                <a16:creationId xmlns:a16="http://schemas.microsoft.com/office/drawing/2014/main" id="{3F527383-C459-C169-D960-DFCFE6474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 y="0"/>
            <a:ext cx="3463210" cy="1174707"/>
          </a:xfrm>
          <a:prstGeom prst="rect">
            <a:avLst/>
          </a:prstGeom>
        </p:spPr>
      </p:pic>
      <p:sp>
        <p:nvSpPr>
          <p:cNvPr id="17" name="Actieknop: Aangepast 16">
            <a:hlinkClick r:id="rId4" action="ppaction://hlinksldjump" highlightClick="1"/>
            <a:extLst>
              <a:ext uri="{FF2B5EF4-FFF2-40B4-BE49-F238E27FC236}">
                <a16:creationId xmlns:a16="http://schemas.microsoft.com/office/drawing/2014/main" id="{F9EF8DDF-7271-A396-FBD6-7CC39758EDA4}"/>
              </a:ext>
            </a:extLst>
          </p:cNvPr>
          <p:cNvSpPr/>
          <p:nvPr/>
        </p:nvSpPr>
        <p:spPr>
          <a:xfrm>
            <a:off x="2440226" y="825898"/>
            <a:ext cx="9751774" cy="80335"/>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pic>
        <p:nvPicPr>
          <p:cNvPr id="4" name="Picture 6">
            <a:extLst>
              <a:ext uri="{FF2B5EF4-FFF2-40B4-BE49-F238E27FC236}">
                <a16:creationId xmlns:a16="http://schemas.microsoft.com/office/drawing/2014/main" id="{7B1CC38F-4F21-1977-B8E9-9516E42D9E88}"/>
              </a:ext>
            </a:extLst>
          </p:cNvPr>
          <p:cNvPicPr>
            <a:picLocks noChangeAspect="1"/>
          </p:cNvPicPr>
          <p:nvPr/>
        </p:nvPicPr>
        <p:blipFill rotWithShape="1">
          <a:blip r:embed="rId5">
            <a:extLst>
              <a:ext uri="{28A0092B-C50C-407E-A947-70E740481C1C}">
                <a14:useLocalDpi xmlns:a14="http://schemas.microsoft.com/office/drawing/2010/main" val="0"/>
              </a:ext>
            </a:extLst>
          </a:blip>
          <a:srcRect l="-1" t="7007" r="31086" b="1"/>
          <a:stretch/>
        </p:blipFill>
        <p:spPr bwMode="auto">
          <a:xfrm>
            <a:off x="3953300" y="6328169"/>
            <a:ext cx="3970020" cy="404495"/>
          </a:xfrm>
          <a:prstGeom prst="rect">
            <a:avLst/>
          </a:prstGeom>
          <a:ln>
            <a:noFill/>
          </a:ln>
          <a:extLst>
            <a:ext uri="{53640926-AAD7-44D8-BBD7-CCE9431645EC}">
              <a14:shadowObscured xmlns:a14="http://schemas.microsoft.com/office/drawing/2010/main"/>
            </a:ext>
          </a:extLst>
        </p:spPr>
      </p:pic>
      <p:sp>
        <p:nvSpPr>
          <p:cNvPr id="5" name="Actieknop: Aangepast 4">
            <a:hlinkClick r:id="" action="ppaction://noaction" highlightClick="1"/>
            <a:extLst>
              <a:ext uri="{FF2B5EF4-FFF2-40B4-BE49-F238E27FC236}">
                <a16:creationId xmlns:a16="http://schemas.microsoft.com/office/drawing/2014/main" id="{7A4706E1-B5DE-8B6C-8467-B2467CBCCCA7}"/>
              </a:ext>
            </a:extLst>
          </p:cNvPr>
          <p:cNvSpPr/>
          <p:nvPr/>
        </p:nvSpPr>
        <p:spPr>
          <a:xfrm>
            <a:off x="1077959" y="2000605"/>
            <a:ext cx="4760536" cy="2405952"/>
          </a:xfrm>
          <a:prstGeom prst="actionButtonBlank">
            <a:avLst/>
          </a:prstGeom>
          <a:solidFill>
            <a:srgbClr val="1C6D8D"/>
          </a:solidFill>
          <a:ln w="101600">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 name="Tekstvak 1">
            <a:extLst>
              <a:ext uri="{FF2B5EF4-FFF2-40B4-BE49-F238E27FC236}">
                <a16:creationId xmlns:a16="http://schemas.microsoft.com/office/drawing/2014/main" id="{53D58341-BE02-4675-482B-A42D7AED0C7F}"/>
              </a:ext>
            </a:extLst>
          </p:cNvPr>
          <p:cNvSpPr txBox="1"/>
          <p:nvPr/>
        </p:nvSpPr>
        <p:spPr>
          <a:xfrm>
            <a:off x="1092774" y="2000605"/>
            <a:ext cx="4760536" cy="2062103"/>
          </a:xfrm>
          <a:prstGeom prst="rect">
            <a:avLst/>
          </a:prstGeom>
          <a:noFill/>
        </p:spPr>
        <p:txBody>
          <a:bodyPr wrap="square" lIns="91440" tIns="45720" rIns="91440" bIns="45720" rtlCol="0" anchor="t">
            <a:spAutoFit/>
          </a:bodyPr>
          <a:lstStyle/>
          <a:p>
            <a:pPr algn="ctr"/>
            <a:r>
              <a:rPr lang="nl-NL" sz="3200" b="1">
                <a:solidFill>
                  <a:srgbClr val="FFFFFF"/>
                </a:solidFill>
                <a:latin typeface="Century Gothic"/>
              </a:rPr>
              <a:t>Regionale Versnellingstafel </a:t>
            </a:r>
            <a:r>
              <a:rPr lang="nl-NL" sz="3200" b="1" err="1">
                <a:solidFill>
                  <a:srgbClr val="FFFFFF"/>
                </a:solidFill>
                <a:latin typeface="Century Gothic"/>
              </a:rPr>
              <a:t>WoonKopLopers</a:t>
            </a:r>
            <a:br>
              <a:rPr lang="nl-NL" sz="3200" b="1">
                <a:latin typeface="Century Gothic"/>
              </a:rPr>
            </a:br>
            <a:endParaRPr lang="nl-NL" sz="3200" b="1">
              <a:solidFill>
                <a:srgbClr val="FFFFFF"/>
              </a:solidFill>
              <a:latin typeface="Century Gothic"/>
            </a:endParaRPr>
          </a:p>
        </p:txBody>
      </p:sp>
      <p:sp>
        <p:nvSpPr>
          <p:cNvPr id="3" name="Tekstvak 1">
            <a:extLst>
              <a:ext uri="{FF2B5EF4-FFF2-40B4-BE49-F238E27FC236}">
                <a16:creationId xmlns:a16="http://schemas.microsoft.com/office/drawing/2014/main" id="{D02AAF2C-2E01-ACE5-3569-34BF7F8711FA}"/>
              </a:ext>
            </a:extLst>
          </p:cNvPr>
          <p:cNvSpPr txBox="1"/>
          <p:nvPr/>
        </p:nvSpPr>
        <p:spPr>
          <a:xfrm>
            <a:off x="3458227" y="3994533"/>
            <a:ext cx="2583671" cy="369332"/>
          </a:xfrm>
          <a:prstGeom prst="rect">
            <a:avLst/>
          </a:prstGeom>
          <a:noFill/>
        </p:spPr>
        <p:txBody>
          <a:bodyPr wrap="square" lIns="91440" tIns="45720" rIns="91440" bIns="45720" rtlCol="0" anchor="t">
            <a:spAutoFit/>
          </a:bodyPr>
          <a:lstStyle/>
          <a:p>
            <a:pPr algn="ctr"/>
            <a:r>
              <a:rPr lang="nl-NL" b="1">
                <a:solidFill>
                  <a:srgbClr val="FFFFFF"/>
                </a:solidFill>
                <a:latin typeface="Century Gothic"/>
              </a:rPr>
              <a:t> 29 oktober 2025</a:t>
            </a:r>
          </a:p>
        </p:txBody>
      </p:sp>
      <p:pic>
        <p:nvPicPr>
          <p:cNvPr id="8" name="Picture 7" descr="A collage of houses and buildings&#10;&#10;Description automatically generated">
            <a:extLst>
              <a:ext uri="{FF2B5EF4-FFF2-40B4-BE49-F238E27FC236}">
                <a16:creationId xmlns:a16="http://schemas.microsoft.com/office/drawing/2014/main" id="{C777951D-B833-368B-E040-AF2E34555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8309" y="1946228"/>
            <a:ext cx="5767915" cy="2517052"/>
          </a:xfrm>
          <a:prstGeom prst="rect">
            <a:avLst/>
          </a:prstGeom>
        </p:spPr>
      </p:pic>
    </p:spTree>
    <p:extLst>
      <p:ext uri="{BB962C8B-B14F-4D97-AF65-F5344CB8AC3E}">
        <p14:creationId xmlns:p14="http://schemas.microsoft.com/office/powerpoint/2010/main" val="268070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2D8118-D6BC-4529-AB25-27E986FF3878}"/>
              </a:ext>
            </a:extLst>
          </p:cNvPr>
          <p:cNvSpPr>
            <a:spLocks noGrp="1"/>
          </p:cNvSpPr>
          <p:nvPr>
            <p:ph type="title"/>
          </p:nvPr>
        </p:nvSpPr>
        <p:spPr/>
        <p:txBody>
          <a:bodyPr/>
          <a:lstStyle/>
          <a:p>
            <a:r>
              <a:rPr lang="nl-NL" dirty="0"/>
              <a:t>Onderwerpen</a:t>
            </a:r>
          </a:p>
        </p:txBody>
      </p:sp>
      <p:sp>
        <p:nvSpPr>
          <p:cNvPr id="5" name="Content Placeholder 4">
            <a:extLst>
              <a:ext uri="{FF2B5EF4-FFF2-40B4-BE49-F238E27FC236}">
                <a16:creationId xmlns:a16="http://schemas.microsoft.com/office/drawing/2014/main" id="{28C744D8-E162-489D-8C9E-D1C5F604A606}"/>
              </a:ext>
            </a:extLst>
          </p:cNvPr>
          <p:cNvSpPr>
            <a:spLocks noGrp="1"/>
          </p:cNvSpPr>
          <p:nvPr>
            <p:ph idx="1"/>
          </p:nvPr>
        </p:nvSpPr>
        <p:spPr>
          <a:xfrm>
            <a:off x="838200" y="1825626"/>
            <a:ext cx="10515600" cy="254428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Huishoudboekje</a:t>
            </a:r>
            <a:endParaRPr lang="nl-NL" dirty="0"/>
          </a:p>
          <a:p>
            <a:r>
              <a:rPr lang="nl-NL" dirty="0"/>
              <a:t>Tot 2030</a:t>
            </a:r>
          </a:p>
          <a:p>
            <a:r>
              <a:rPr lang="nl-NL" dirty="0"/>
              <a:t>Tussen 2030-2035</a:t>
            </a:r>
          </a:p>
          <a:p>
            <a:r>
              <a:rPr lang="nl-NL" dirty="0"/>
              <a:t>Ná 2035</a:t>
            </a:r>
          </a:p>
          <a:p>
            <a:pPr marL="0" indent="0">
              <a:buNone/>
            </a:pPr>
            <a:endParaRPr lang="nl-NL" dirty="0"/>
          </a:p>
        </p:txBody>
      </p:sp>
      <p:sp>
        <p:nvSpPr>
          <p:cNvPr id="2" name="Tijdelijke aanduiding voor dianummer 1">
            <a:extLst>
              <a:ext uri="{FF2B5EF4-FFF2-40B4-BE49-F238E27FC236}">
                <a16:creationId xmlns:a16="http://schemas.microsoft.com/office/drawing/2014/main" id="{0DDA54B9-2B57-99BD-1C1A-76871D2311CF}"/>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399660-1671-4E04-BE3D-B211B3F8AC08}" type="slidenum">
              <a:rPr kumimoji="0" lang="nl-NL" sz="900" b="0" i="0" u="none" strike="noStrike" kern="1200" cap="none" spc="0" normalizeH="0" baseline="0" noProof="0" smtClean="0">
                <a:ln>
                  <a:noFill/>
                </a:ln>
                <a:solidFill>
                  <a:srgbClr val="252525"/>
                </a:solidFill>
                <a:effectLst/>
                <a:uLnTx/>
                <a:uFillTx/>
                <a:latin typeface="Trebuchet M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nl-NL" sz="900" b="0" i="0" u="none" strike="noStrike" kern="1200" cap="none" spc="0" normalizeH="0" baseline="0" noProof="0" dirty="0">
              <a:ln>
                <a:noFill/>
              </a:ln>
              <a:solidFill>
                <a:srgbClr val="252525"/>
              </a:solidFill>
              <a:effectLst/>
              <a:uLnTx/>
              <a:uFillTx/>
              <a:latin typeface="Trebuchet MS"/>
              <a:ea typeface="+mn-ea"/>
              <a:cs typeface="+mn-cs"/>
            </a:endParaRPr>
          </a:p>
        </p:txBody>
      </p:sp>
    </p:spTree>
    <p:extLst>
      <p:ext uri="{BB962C8B-B14F-4D97-AF65-F5344CB8AC3E}">
        <p14:creationId xmlns:p14="http://schemas.microsoft.com/office/powerpoint/2010/main" val="2949038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14817-C634-F1FD-94F2-04116CAE181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0214E2-5F54-3332-255E-1EED60400A10}"/>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399660-1671-4E04-BE3D-B211B3F8AC08}" type="slidenum">
              <a:rPr kumimoji="0" lang="nl-NL" sz="900" b="0" i="0" u="none" strike="noStrike" kern="1200" cap="none" spc="0" normalizeH="0" baseline="0" noProof="0" smtClean="0">
                <a:ln>
                  <a:noFill/>
                </a:ln>
                <a:solidFill>
                  <a:srgbClr val="252525"/>
                </a:solidFill>
                <a:effectLst/>
                <a:uLnTx/>
                <a:uFillTx/>
                <a:latin typeface="Trebuchet M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nl-NL" sz="900" b="0" i="0" u="none" strike="noStrike" kern="1200" cap="none" spc="0" normalizeH="0" baseline="0" noProof="0">
              <a:ln>
                <a:noFill/>
              </a:ln>
              <a:solidFill>
                <a:srgbClr val="252525"/>
              </a:solidFill>
              <a:effectLst/>
              <a:uLnTx/>
              <a:uFillTx/>
              <a:latin typeface="Trebuchet MS"/>
              <a:ea typeface="+mn-ea"/>
              <a:cs typeface="+mn-cs"/>
            </a:endParaRPr>
          </a:p>
        </p:txBody>
      </p:sp>
      <p:graphicFrame>
        <p:nvGraphicFramePr>
          <p:cNvPr id="7" name="Tijdelijke aanduiding voor inhoud 6">
            <a:extLst>
              <a:ext uri="{FF2B5EF4-FFF2-40B4-BE49-F238E27FC236}">
                <a16:creationId xmlns:a16="http://schemas.microsoft.com/office/drawing/2014/main" id="{3D08ACBC-FBD7-11E7-FD31-E37774F963D4}"/>
              </a:ext>
            </a:extLst>
          </p:cNvPr>
          <p:cNvGraphicFramePr>
            <a:graphicFrameLocks noGrp="1"/>
          </p:cNvGraphicFramePr>
          <p:nvPr>
            <p:ph idx="1"/>
          </p:nvPr>
        </p:nvGraphicFramePr>
        <p:xfrm>
          <a:off x="818159" y="1550319"/>
          <a:ext cx="10521496" cy="4413058"/>
        </p:xfrm>
        <a:graphic>
          <a:graphicData uri="http://schemas.openxmlformats.org/drawingml/2006/table">
            <a:tbl>
              <a:tblPr/>
              <a:tblGrid>
                <a:gridCol w="1785608">
                  <a:extLst>
                    <a:ext uri="{9D8B030D-6E8A-4147-A177-3AD203B41FA5}">
                      <a16:colId xmlns:a16="http://schemas.microsoft.com/office/drawing/2014/main" val="2040161452"/>
                    </a:ext>
                  </a:extLst>
                </a:gridCol>
                <a:gridCol w="1134778">
                  <a:extLst>
                    <a:ext uri="{9D8B030D-6E8A-4147-A177-3AD203B41FA5}">
                      <a16:colId xmlns:a16="http://schemas.microsoft.com/office/drawing/2014/main" val="1554943492"/>
                    </a:ext>
                  </a:extLst>
                </a:gridCol>
                <a:gridCol w="1134778">
                  <a:extLst>
                    <a:ext uri="{9D8B030D-6E8A-4147-A177-3AD203B41FA5}">
                      <a16:colId xmlns:a16="http://schemas.microsoft.com/office/drawing/2014/main" val="2159751583"/>
                    </a:ext>
                  </a:extLst>
                </a:gridCol>
                <a:gridCol w="1818985">
                  <a:extLst>
                    <a:ext uri="{9D8B030D-6E8A-4147-A177-3AD203B41FA5}">
                      <a16:colId xmlns:a16="http://schemas.microsoft.com/office/drawing/2014/main" val="3299106752"/>
                    </a:ext>
                  </a:extLst>
                </a:gridCol>
                <a:gridCol w="1134778">
                  <a:extLst>
                    <a:ext uri="{9D8B030D-6E8A-4147-A177-3AD203B41FA5}">
                      <a16:colId xmlns:a16="http://schemas.microsoft.com/office/drawing/2014/main" val="3527794926"/>
                    </a:ext>
                  </a:extLst>
                </a:gridCol>
                <a:gridCol w="1005218">
                  <a:extLst>
                    <a:ext uri="{9D8B030D-6E8A-4147-A177-3AD203B41FA5}">
                      <a16:colId xmlns:a16="http://schemas.microsoft.com/office/drawing/2014/main" val="2400030577"/>
                    </a:ext>
                  </a:extLst>
                </a:gridCol>
                <a:gridCol w="1286587">
                  <a:extLst>
                    <a:ext uri="{9D8B030D-6E8A-4147-A177-3AD203B41FA5}">
                      <a16:colId xmlns:a16="http://schemas.microsoft.com/office/drawing/2014/main" val="3850715621"/>
                    </a:ext>
                  </a:extLst>
                </a:gridCol>
                <a:gridCol w="1220764">
                  <a:extLst>
                    <a:ext uri="{9D8B030D-6E8A-4147-A177-3AD203B41FA5}">
                      <a16:colId xmlns:a16="http://schemas.microsoft.com/office/drawing/2014/main" val="3180026131"/>
                    </a:ext>
                  </a:extLst>
                </a:gridCol>
              </a:tblGrid>
              <a:tr h="339466">
                <a:tc>
                  <a:txBody>
                    <a:bodyPr/>
                    <a:lstStyle/>
                    <a:p>
                      <a:pPr algn="l" fontAlgn="b">
                        <a:buNone/>
                      </a:pPr>
                      <a:r>
                        <a:rPr lang="nl-NL" sz="1800" b="1" i="1" u="none" strike="noStrike">
                          <a:solidFill>
                            <a:srgbClr val="660033"/>
                          </a:solidFill>
                          <a:effectLst/>
                          <a:latin typeface="Aptos" panose="020B0004020202020204" pitchFamily="34" charset="0"/>
                        </a:rPr>
                        <a:t>beheren</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nl-NL" sz="1800" b="1" i="0" u="none" strike="noStrike">
                          <a:solidFill>
                            <a:srgbClr val="660033"/>
                          </a:solidFill>
                          <a:effectLst/>
                          <a:latin typeface="Aptos" panose="020B0004020202020204" pitchFamily="34" charset="0"/>
                        </a:rPr>
                        <a:t> </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a:t>
                      </a:r>
                      <a:r>
                        <a:rPr lang="nl-NL" sz="1800" b="1" i="1" u="none" strike="noStrike">
                          <a:solidFill>
                            <a:srgbClr val="660033"/>
                          </a:solidFill>
                          <a:effectLst/>
                          <a:latin typeface="Aptos" panose="020B0004020202020204" pitchFamily="34" charset="0"/>
                        </a:rPr>
                        <a:t>investeren</a:t>
                      </a:r>
                      <a:r>
                        <a:rPr lang="nl-NL" sz="1800" b="1" i="0" u="none" strike="noStrike">
                          <a:solidFill>
                            <a:srgbClr val="660033"/>
                          </a:solidFill>
                          <a:effectLst/>
                          <a:latin typeface="Aptos" panose="020B0004020202020204" pitchFamily="34" charset="0"/>
                        </a:rPr>
                        <a:t> </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nl-NL" sz="1800" b="1" i="0" u="none" strike="noStrike">
                          <a:solidFill>
                            <a:srgbClr val="660033"/>
                          </a:solidFill>
                          <a:effectLst/>
                          <a:latin typeface="Aptos" panose="020B0004020202020204" pitchFamily="34" charset="0"/>
                        </a:rPr>
                        <a:t> </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r>
                        <a:rPr lang="nl-NL" sz="1800" b="1" i="1" u="none" strike="noStrike">
                          <a:solidFill>
                            <a:srgbClr val="660033"/>
                          </a:solidFill>
                          <a:effectLst/>
                          <a:latin typeface="Aptos" panose="020B0004020202020204" pitchFamily="34" charset="0"/>
                        </a:rPr>
                        <a:t>financieren </a:t>
                      </a:r>
                    </a:p>
                  </a:txBody>
                  <a:tcPr marL="3885" marR="3885" marT="3885" marB="0" anchor="b">
                    <a:lnL>
                      <a:noFill/>
                    </a:lnL>
                    <a:lnR>
                      <a:noFill/>
                    </a:lnR>
                    <a:lnT>
                      <a:noFill/>
                    </a:lnT>
                    <a:lnB w="9525" cap="flat" cmpd="sng" algn="ctr">
                      <a:solidFill>
                        <a:schemeClr val="tx1"/>
                      </a:solidFill>
                      <a:prstDash val="solid"/>
                      <a:round/>
                      <a:headEnd type="none" w="med" len="med"/>
                      <a:tailEnd type="none" w="med" len="med"/>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9991681"/>
                  </a:ext>
                </a:extLst>
              </a:tr>
              <a:tr h="339466">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9525" cap="flat" cmpd="sng" algn="ctr">
                      <a:solidFill>
                        <a:schemeClr val="tx1"/>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952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945302358"/>
                  </a:ext>
                </a:extLst>
              </a:tr>
              <a:tr h="339466">
                <a:tc>
                  <a:txBody>
                    <a:bodyPr/>
                    <a:lstStyle/>
                    <a:p>
                      <a:pPr algn="l" fontAlgn="b">
                        <a:buNone/>
                      </a:pPr>
                      <a:r>
                        <a:rPr lang="nl-NL" sz="1800" b="1" i="0" u="none" strike="noStrike">
                          <a:solidFill>
                            <a:srgbClr val="660033"/>
                          </a:solidFill>
                          <a:effectLst/>
                          <a:latin typeface="Aptos" panose="020B0004020202020204" pitchFamily="34" charset="0"/>
                        </a:rPr>
                        <a:t>huur</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nl-NL" sz="1800" b="1" i="0" u="none" strike="noStrike">
                          <a:solidFill>
                            <a:srgbClr val="660033"/>
                          </a:solidFill>
                          <a:effectLst/>
                          <a:latin typeface="Aptos" panose="020B0004020202020204" pitchFamily="34" charset="0"/>
                        </a:rPr>
                        <a:t>            + 100 </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verkoop </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nl-NL" sz="1800" b="1" i="0" u="none" strike="noStrike">
                          <a:solidFill>
                            <a:srgbClr val="660033"/>
                          </a:solidFill>
                          <a:effectLst/>
                          <a:latin typeface="Aptos" panose="020B0004020202020204" pitchFamily="34" charset="0"/>
                        </a:rPr>
                        <a:t>               + 15 </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waarde</a:t>
                      </a:r>
                    </a:p>
                  </a:txBody>
                  <a:tcPr marL="3885" marR="3885" marT="3885" marB="0" anchor="b">
                    <a:lnL>
                      <a:noFill/>
                    </a:lnL>
                    <a:lnR>
                      <a:noFill/>
                    </a:lnR>
                    <a:lnT>
                      <a:noFill/>
                    </a:lnT>
                    <a:lnB w="9525" cap="flat" cmpd="sng" algn="ctr">
                      <a:solidFill>
                        <a:schemeClr val="tx1"/>
                      </a:solidFill>
                      <a:prstDash val="solid"/>
                      <a:round/>
                      <a:headEnd type="none" w="med" len="med"/>
                      <a:tailEnd type="none" w="med" len="med"/>
                    </a:lnB>
                    <a:noFill/>
                  </a:tcPr>
                </a:tc>
                <a:tc>
                  <a:txBody>
                    <a:bodyPr/>
                    <a:lstStyle/>
                    <a:p>
                      <a:pPr algn="l" fontAlgn="b">
                        <a:buNone/>
                      </a:pPr>
                      <a:r>
                        <a:rPr lang="nl-NL" sz="1800" b="1" i="0" u="none" strike="noStrike">
                          <a:solidFill>
                            <a:srgbClr val="660033"/>
                          </a:solidFill>
                          <a:effectLst/>
                          <a:latin typeface="Aptos" panose="020B0004020202020204" pitchFamily="34" charset="0"/>
                        </a:rPr>
                        <a:t>            1.000</a:t>
                      </a:r>
                    </a:p>
                  </a:txBody>
                  <a:tcPr marL="3885" marR="3885" marT="3885" marB="0" anchor="b">
                    <a:lnL>
                      <a:noFill/>
                    </a:lnL>
                    <a:lnR>
                      <a:noFill/>
                    </a:lnR>
                    <a:lnT>
                      <a:noFill/>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1051687"/>
                  </a:ext>
                </a:extLst>
              </a:tr>
              <a:tr h="339466">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9525" cap="flat" cmpd="sng" algn="ctr">
                      <a:solidFill>
                        <a:schemeClr val="tx1"/>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952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384697289"/>
                  </a:ext>
                </a:extLst>
              </a:tr>
              <a:tr h="339466">
                <a:tc>
                  <a:txBody>
                    <a:bodyPr/>
                    <a:lstStyle/>
                    <a:p>
                      <a:pPr algn="l" fontAlgn="b">
                        <a:buNone/>
                      </a:pPr>
                      <a:r>
                        <a:rPr lang="nl-NL" sz="1800" b="1" i="0" u="none" strike="noStrike">
                          <a:solidFill>
                            <a:srgbClr val="660033"/>
                          </a:solidFill>
                          <a:effectLst/>
                          <a:latin typeface="Aptos" panose="020B0004020202020204" pitchFamily="34" charset="0"/>
                        </a:rPr>
                        <a:t>onderhoud</a:t>
                      </a: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30 </a:t>
                      </a: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extLst>
                  <a:ext uri="{0D108BD9-81ED-4DB2-BD59-A6C34878D82A}">
                    <a16:rowId xmlns:a16="http://schemas.microsoft.com/office/drawing/2014/main" val="1359551202"/>
                  </a:ext>
                </a:extLst>
              </a:tr>
              <a:tr h="339466">
                <a:tc>
                  <a:txBody>
                    <a:bodyPr/>
                    <a:lstStyle/>
                    <a:p>
                      <a:pPr algn="l" fontAlgn="b">
                        <a:buNone/>
                      </a:pPr>
                      <a:r>
                        <a:rPr lang="nl-NL" sz="1800" b="1" i="0" u="none" strike="noStrike">
                          <a:solidFill>
                            <a:srgbClr val="660033"/>
                          </a:solidFill>
                          <a:effectLst/>
                          <a:latin typeface="Aptos" panose="020B0004020202020204" pitchFamily="34" charset="0"/>
                        </a:rPr>
                        <a:t>bedrijfslasten</a:t>
                      </a:r>
                    </a:p>
                  </a:txBody>
                  <a:tcPr marL="3885" marR="3885" marT="3885" marB="0" anchor="b">
                    <a:lnL>
                      <a:noFill/>
                    </a:lnL>
                    <a:lnR>
                      <a:noFill/>
                    </a:lnR>
                    <a:lnT>
                      <a:noFill/>
                    </a:lnT>
                    <a:lnB>
                      <a:noFill/>
                    </a:lnB>
                    <a:noFill/>
                  </a:tcPr>
                </a:tc>
                <a:tc>
                  <a:txBody>
                    <a:bodyPr/>
                    <a:lstStyle/>
                    <a:p>
                      <a:pPr algn="l" fontAlgn="b">
                        <a:buNone/>
                      </a:pPr>
                      <a:r>
                        <a:rPr lang="nl-NL" sz="1800" b="1" i="0" u="none" strike="noStrike" dirty="0">
                          <a:solidFill>
                            <a:srgbClr val="660033"/>
                          </a:solidFill>
                          <a:effectLst/>
                          <a:latin typeface="Aptos" panose="020B0004020202020204" pitchFamily="34" charset="0"/>
                        </a:rPr>
                        <a:t>                  20 </a:t>
                      </a: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extLst>
                  <a:ext uri="{0D108BD9-81ED-4DB2-BD59-A6C34878D82A}">
                    <a16:rowId xmlns:a16="http://schemas.microsoft.com/office/drawing/2014/main" val="2490376092"/>
                  </a:ext>
                </a:extLst>
              </a:tr>
              <a:tr h="339466">
                <a:tc>
                  <a:txBody>
                    <a:bodyPr/>
                    <a:lstStyle/>
                    <a:p>
                      <a:pPr algn="l" fontAlgn="b">
                        <a:buNone/>
                      </a:pPr>
                      <a:r>
                        <a:rPr lang="nl-NL" sz="1800" b="1" i="0" u="none" strike="noStrike">
                          <a:solidFill>
                            <a:srgbClr val="660033"/>
                          </a:solidFill>
                          <a:effectLst/>
                          <a:latin typeface="Aptos" panose="020B0004020202020204" pitchFamily="34" charset="0"/>
                        </a:rPr>
                        <a:t>rente</a:t>
                      </a:r>
                    </a:p>
                  </a:txBody>
                  <a:tcPr marL="3885" marR="3885" marT="3885" marB="0" anchor="b">
                    <a:lnL>
                      <a:noFill/>
                    </a:lnL>
                    <a:lnR>
                      <a:noFill/>
                    </a:lnR>
                    <a:lnT>
                      <a:noFill/>
                    </a:lnT>
                    <a:lnB>
                      <a:noFill/>
                    </a:lnB>
                    <a:noFill/>
                  </a:tcPr>
                </a:tc>
                <a:tc>
                  <a:txBody>
                    <a:bodyPr/>
                    <a:lstStyle/>
                    <a:p>
                      <a:pPr algn="l" fontAlgn="b">
                        <a:buNone/>
                      </a:pPr>
                      <a:r>
                        <a:rPr lang="nl-NL" sz="1800" b="1" i="0" u="none" strike="noStrike" dirty="0">
                          <a:solidFill>
                            <a:srgbClr val="660033"/>
                          </a:solidFill>
                          <a:effectLst/>
                          <a:latin typeface="Aptos" panose="020B0004020202020204" pitchFamily="34" charset="0"/>
                        </a:rPr>
                        <a:t>                  13 </a:t>
                      </a: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extLst>
                  <a:ext uri="{0D108BD9-81ED-4DB2-BD59-A6C34878D82A}">
                    <a16:rowId xmlns:a16="http://schemas.microsoft.com/office/drawing/2014/main" val="3411357753"/>
                  </a:ext>
                </a:extLst>
              </a:tr>
              <a:tr h="339466">
                <a:tc>
                  <a:txBody>
                    <a:bodyPr/>
                    <a:lstStyle/>
                    <a:p>
                      <a:pPr algn="l" fontAlgn="b">
                        <a:buNone/>
                      </a:pPr>
                      <a:r>
                        <a:rPr lang="nl-NL" sz="1800" b="1" i="0" u="none" strike="noStrike">
                          <a:solidFill>
                            <a:srgbClr val="660033"/>
                          </a:solidFill>
                          <a:effectLst/>
                          <a:latin typeface="Aptos" panose="020B0004020202020204" pitchFamily="34" charset="0"/>
                        </a:rPr>
                        <a:t>belasting</a:t>
                      </a:r>
                    </a:p>
                  </a:txBody>
                  <a:tcPr marL="3885" marR="3885" marT="3885" marB="0" anchor="b">
                    <a:lnL>
                      <a:noFill/>
                    </a:lnL>
                    <a:lnR>
                      <a:noFill/>
                    </a:lnR>
                    <a:lnT>
                      <a:noFill/>
                    </a:lnT>
                    <a:lnB>
                      <a:noFill/>
                    </a:lnB>
                    <a:noFill/>
                  </a:tcPr>
                </a:tc>
                <a:tc>
                  <a:txBody>
                    <a:bodyPr/>
                    <a:lstStyle/>
                    <a:p>
                      <a:pPr algn="l" fontAlgn="b">
                        <a:buNone/>
                      </a:pPr>
                      <a:r>
                        <a:rPr lang="nl-NL" sz="1800" b="1" i="0" u="none" strike="noStrike" dirty="0">
                          <a:solidFill>
                            <a:srgbClr val="660033"/>
                          </a:solidFill>
                          <a:effectLst/>
                          <a:latin typeface="Aptos" panose="020B0004020202020204" pitchFamily="34" charset="0"/>
                        </a:rPr>
                        <a:t>               14,5</a:t>
                      </a: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verduurzaming </a:t>
                      </a: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20 </a:t>
                      </a: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extLst>
                  <a:ext uri="{0D108BD9-81ED-4DB2-BD59-A6C34878D82A}">
                    <a16:rowId xmlns:a16="http://schemas.microsoft.com/office/drawing/2014/main" val="1852344685"/>
                  </a:ext>
                </a:extLst>
              </a:tr>
              <a:tr h="339466">
                <a:tc>
                  <a:txBody>
                    <a:bodyPr/>
                    <a:lstStyle/>
                    <a:p>
                      <a:pPr algn="l" fontAlgn="b">
                        <a:buNone/>
                      </a:pPr>
                      <a:r>
                        <a:rPr lang="nl-NL" sz="1800" b="1" i="0" u="none" strike="noStrike">
                          <a:solidFill>
                            <a:srgbClr val="660033"/>
                          </a:solidFill>
                          <a:effectLst/>
                          <a:latin typeface="Aptos" panose="020B0004020202020204" pitchFamily="34" charset="0"/>
                        </a:rPr>
                        <a:t>overig</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nl-NL" sz="1800" b="1" i="0" u="none" strike="noStrike" dirty="0">
                          <a:solidFill>
                            <a:srgbClr val="660033"/>
                          </a:solidFill>
                          <a:effectLst/>
                          <a:latin typeface="Aptos" panose="020B0004020202020204" pitchFamily="34" charset="0"/>
                        </a:rPr>
                        <a:t>                 1,5 </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nieuwbouw </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nl-NL" sz="1800" b="1" i="0" u="none" strike="noStrike">
                          <a:solidFill>
                            <a:srgbClr val="660033"/>
                          </a:solidFill>
                          <a:effectLst/>
                          <a:latin typeface="Aptos" panose="020B0004020202020204" pitchFamily="34" charset="0"/>
                        </a:rPr>
                        <a:t>                  50 </a:t>
                      </a:r>
                    </a:p>
                  </a:txBody>
                  <a:tcPr marL="3885" marR="3885" marT="388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schuld</a:t>
                      </a:r>
                    </a:p>
                  </a:txBody>
                  <a:tcPr marL="3885" marR="3885" marT="3885" marB="0" anchor="b">
                    <a:lnL>
                      <a:noFill/>
                    </a:lnL>
                    <a:lnR>
                      <a:noFill/>
                    </a:lnR>
                    <a:lnT>
                      <a:noFill/>
                    </a:lnT>
                    <a:lnB w="9525" cap="flat" cmpd="sng" algn="ctr">
                      <a:solidFill>
                        <a:schemeClr val="tx1"/>
                      </a:solidFill>
                      <a:prstDash val="solid"/>
                      <a:round/>
                      <a:headEnd type="none" w="med" len="med"/>
                      <a:tailEnd type="none" w="med" len="med"/>
                    </a:lnB>
                    <a:noFill/>
                  </a:tcPr>
                </a:tc>
                <a:tc>
                  <a:txBody>
                    <a:bodyPr/>
                    <a:lstStyle/>
                    <a:p>
                      <a:pPr algn="l" fontAlgn="b">
                        <a:buNone/>
                      </a:pPr>
                      <a:r>
                        <a:rPr lang="nl-NL" sz="1800" b="1" i="0" u="none" strike="noStrike" dirty="0">
                          <a:solidFill>
                            <a:srgbClr val="660033"/>
                          </a:solidFill>
                          <a:effectLst/>
                          <a:latin typeface="Aptos" panose="020B0004020202020204" pitchFamily="34" charset="0"/>
                        </a:rPr>
                        <a:t>                 425</a:t>
                      </a:r>
                    </a:p>
                  </a:txBody>
                  <a:tcPr marL="3885" marR="3885" marT="3885" marB="0" anchor="b">
                    <a:lnL>
                      <a:noFill/>
                    </a:lnL>
                    <a:lnR>
                      <a:noFill/>
                    </a:lnR>
                    <a:lnT>
                      <a:noFill/>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8499175"/>
                  </a:ext>
                </a:extLst>
              </a:tr>
              <a:tr h="339466">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nl-NL" sz="1800" b="1" i="0" u="none" strike="noStrike" dirty="0">
                          <a:solidFill>
                            <a:srgbClr val="660033"/>
                          </a:solidFill>
                          <a:effectLst/>
                          <a:latin typeface="Aptos" panose="020B0004020202020204" pitchFamily="34" charset="0"/>
                        </a:rPr>
                        <a:t>                  79</a:t>
                      </a: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70 </a:t>
                      </a:r>
                    </a:p>
                  </a:txBody>
                  <a:tcPr marL="3885" marR="3885" marT="388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9525" cap="flat" cmpd="sng" algn="ctr">
                      <a:solidFill>
                        <a:schemeClr val="tx1"/>
                      </a:solidFill>
                      <a:prstDash val="solid"/>
                      <a:round/>
                      <a:headEnd type="none" w="med" len="med"/>
                      <a:tailEnd type="none" w="med" len="med"/>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w="952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751564276"/>
                  </a:ext>
                </a:extLst>
              </a:tr>
              <a:tr h="339466">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dirty="0">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extLst>
                  <a:ext uri="{0D108BD9-81ED-4DB2-BD59-A6C34878D82A}">
                    <a16:rowId xmlns:a16="http://schemas.microsoft.com/office/drawing/2014/main" val="1376021201"/>
                  </a:ext>
                </a:extLst>
              </a:tr>
              <a:tr h="339466">
                <a:tc>
                  <a:txBody>
                    <a:bodyPr/>
                    <a:lstStyle/>
                    <a:p>
                      <a:pPr algn="l" fontAlgn="b">
                        <a:buNone/>
                      </a:pPr>
                      <a:r>
                        <a:rPr lang="nl-NL" sz="1800" b="1" i="0" u="none" strike="noStrike">
                          <a:solidFill>
                            <a:srgbClr val="660033"/>
                          </a:solidFill>
                          <a:effectLst/>
                          <a:latin typeface="Aptos" panose="020B0004020202020204" pitchFamily="34" charset="0"/>
                        </a:rPr>
                        <a:t>resultaat</a:t>
                      </a: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21</a:t>
                      </a: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tekort </a:t>
                      </a: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- 55 </a:t>
                      </a: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lenen </a:t>
                      </a:r>
                    </a:p>
                  </a:txBody>
                  <a:tcPr marL="3885" marR="3885" marT="3885" marB="0" anchor="b">
                    <a:lnL>
                      <a:noFill/>
                    </a:lnL>
                    <a:lnR>
                      <a:noFill/>
                    </a:lnR>
                    <a:lnT>
                      <a:noFill/>
                    </a:lnT>
                    <a:lnB>
                      <a:noFill/>
                    </a:lnB>
                    <a:noFill/>
                  </a:tcPr>
                </a:tc>
                <a:tc>
                  <a:txBody>
                    <a:bodyPr/>
                    <a:lstStyle/>
                    <a:p>
                      <a:pPr algn="l" fontAlgn="b">
                        <a:buNone/>
                      </a:pPr>
                      <a:r>
                        <a:rPr lang="nl-NL" sz="1800" b="1" i="0" u="none" strike="noStrike">
                          <a:solidFill>
                            <a:srgbClr val="660033"/>
                          </a:solidFill>
                          <a:effectLst/>
                          <a:latin typeface="Aptos" panose="020B0004020202020204" pitchFamily="34" charset="0"/>
                        </a:rPr>
                        <a:t>                    34</a:t>
                      </a:r>
                    </a:p>
                  </a:txBody>
                  <a:tcPr marL="3885" marR="3885" marT="3885" marB="0" anchor="b">
                    <a:lnL>
                      <a:noFill/>
                    </a:lnL>
                    <a:lnR>
                      <a:noFill/>
                    </a:lnR>
                    <a:lnT>
                      <a:noFill/>
                    </a:lnT>
                    <a:lnB>
                      <a:noFill/>
                    </a:lnB>
                    <a:noFill/>
                  </a:tcPr>
                </a:tc>
                <a:extLst>
                  <a:ext uri="{0D108BD9-81ED-4DB2-BD59-A6C34878D82A}">
                    <a16:rowId xmlns:a16="http://schemas.microsoft.com/office/drawing/2014/main" val="4022246285"/>
                  </a:ext>
                </a:extLst>
              </a:tr>
              <a:tr h="339466">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tc>
                  <a:txBody>
                    <a:bodyPr/>
                    <a:lstStyle/>
                    <a:p>
                      <a:pPr algn="l" fontAlgn="b">
                        <a:buNone/>
                      </a:pPr>
                      <a:endParaRPr lang="nl-NL" sz="1800" b="1" i="0" u="none" strike="noStrike" dirty="0">
                        <a:solidFill>
                          <a:srgbClr val="660033"/>
                        </a:solidFill>
                        <a:effectLst/>
                        <a:latin typeface="Aptos" panose="020B0004020202020204" pitchFamily="34" charset="0"/>
                      </a:endParaRPr>
                    </a:p>
                  </a:txBody>
                  <a:tcPr marL="3885" marR="3885" marT="3885" marB="0" anchor="b">
                    <a:lnL>
                      <a:noFill/>
                    </a:lnL>
                    <a:lnR>
                      <a:noFill/>
                    </a:lnR>
                    <a:lnT>
                      <a:noFill/>
                    </a:lnT>
                    <a:lnB>
                      <a:noFill/>
                    </a:lnB>
                    <a:noFill/>
                  </a:tcPr>
                </a:tc>
                <a:extLst>
                  <a:ext uri="{0D108BD9-81ED-4DB2-BD59-A6C34878D82A}">
                    <a16:rowId xmlns:a16="http://schemas.microsoft.com/office/drawing/2014/main" val="3454364050"/>
                  </a:ext>
                </a:extLst>
              </a:tr>
            </a:tbl>
          </a:graphicData>
        </a:graphic>
      </p:graphicFrame>
      <p:sp>
        <p:nvSpPr>
          <p:cNvPr id="2" name="Title 3">
            <a:extLst>
              <a:ext uri="{FF2B5EF4-FFF2-40B4-BE49-F238E27FC236}">
                <a16:creationId xmlns:a16="http://schemas.microsoft.com/office/drawing/2014/main" id="{A3364896-D631-D1CF-FBB8-3894EF05929F}"/>
              </a:ext>
            </a:extLst>
          </p:cNvPr>
          <p:cNvSpPr txBox="1">
            <a:spLocks/>
          </p:cNvSpPr>
          <p:nvPr/>
        </p:nvSpPr>
        <p:spPr>
          <a:xfrm>
            <a:off x="717187" y="461963"/>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300" normalizeH="0" baseline="0" noProof="0">
                <a:ln>
                  <a:noFill/>
                </a:ln>
                <a:solidFill>
                  <a:srgbClr val="660033"/>
                </a:solidFill>
                <a:effectLst/>
                <a:uLnTx/>
                <a:uFillTx/>
                <a:latin typeface="Trebuchet MS"/>
                <a:ea typeface="+mj-ea"/>
                <a:cs typeface="+mj-cs"/>
              </a:rPr>
              <a:t>Huishoudboekje woningcorporatie</a:t>
            </a:r>
          </a:p>
        </p:txBody>
      </p:sp>
      <p:grpSp>
        <p:nvGrpSpPr>
          <p:cNvPr id="4" name="Groep 3">
            <a:extLst>
              <a:ext uri="{FF2B5EF4-FFF2-40B4-BE49-F238E27FC236}">
                <a16:creationId xmlns:a16="http://schemas.microsoft.com/office/drawing/2014/main" id="{65C60E40-3081-36AA-FA87-81ABF10E3C63}"/>
              </a:ext>
            </a:extLst>
          </p:cNvPr>
          <p:cNvGrpSpPr/>
          <p:nvPr/>
        </p:nvGrpSpPr>
        <p:grpSpPr>
          <a:xfrm>
            <a:off x="508922" y="3062909"/>
            <a:ext cx="10650530" cy="2489998"/>
            <a:chOff x="508922" y="2881934"/>
            <a:chExt cx="10650530" cy="2489998"/>
          </a:xfrm>
        </p:grpSpPr>
        <p:sp>
          <p:nvSpPr>
            <p:cNvPr id="41" name="Pijl: rechts 40">
              <a:extLst>
                <a:ext uri="{FF2B5EF4-FFF2-40B4-BE49-F238E27FC236}">
                  <a16:creationId xmlns:a16="http://schemas.microsoft.com/office/drawing/2014/main" id="{D76F6E0B-0AFA-08B5-B01B-47BE021D6D0D}"/>
                </a:ext>
              </a:extLst>
            </p:cNvPr>
            <p:cNvSpPr/>
            <p:nvPr/>
          </p:nvSpPr>
          <p:spPr>
            <a:xfrm flipV="1">
              <a:off x="3899758" y="5214771"/>
              <a:ext cx="708563" cy="157161"/>
            </a:xfrm>
            <a:prstGeom prst="rightArrow">
              <a:avLst>
                <a:gd name="adj1" fmla="val 37140"/>
                <a:gd name="adj2" fmla="val 50000"/>
              </a:avLst>
            </a:prstGeom>
            <a:solidFill>
              <a:srgbClr val="6600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ts val="2100"/>
                </a:lnSpc>
                <a:spcBef>
                  <a:spcPct val="0"/>
                </a:spcBef>
                <a:spcAft>
                  <a:spcPct val="0"/>
                </a:spcAft>
                <a:buClrTx/>
                <a:buSzTx/>
                <a:buFontTx/>
                <a:buChar char="•"/>
                <a:tabLst/>
                <a:defRPr/>
              </a:pPr>
              <a:endParaRPr kumimoji="0" lang="nl-NL" sz="1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ijl: rechts 41">
              <a:extLst>
                <a:ext uri="{FF2B5EF4-FFF2-40B4-BE49-F238E27FC236}">
                  <a16:creationId xmlns:a16="http://schemas.microsoft.com/office/drawing/2014/main" id="{0274C964-687D-01AD-E09A-DC58F05984B0}"/>
                </a:ext>
              </a:extLst>
            </p:cNvPr>
            <p:cNvSpPr/>
            <p:nvPr/>
          </p:nvSpPr>
          <p:spPr>
            <a:xfrm flipV="1">
              <a:off x="7907166" y="5214771"/>
              <a:ext cx="708563" cy="157161"/>
            </a:xfrm>
            <a:prstGeom prst="rightArrow">
              <a:avLst>
                <a:gd name="adj1" fmla="val 37140"/>
                <a:gd name="adj2" fmla="val 50000"/>
              </a:avLst>
            </a:prstGeom>
            <a:solidFill>
              <a:srgbClr val="6600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ts val="2100"/>
                </a:lnSpc>
                <a:spcBef>
                  <a:spcPct val="0"/>
                </a:spcBef>
                <a:spcAft>
                  <a:spcPct val="0"/>
                </a:spcAft>
                <a:buClrTx/>
                <a:buSzTx/>
                <a:buFontTx/>
                <a:buChar char="•"/>
                <a:tabLst/>
                <a:defRPr/>
              </a:pPr>
              <a:endParaRPr kumimoji="0" lang="nl-NL" sz="1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ijl: rechts 42">
              <a:extLst>
                <a:ext uri="{FF2B5EF4-FFF2-40B4-BE49-F238E27FC236}">
                  <a16:creationId xmlns:a16="http://schemas.microsoft.com/office/drawing/2014/main" id="{3B12CA88-67A3-1D6B-0105-434EC614CFDB}"/>
                </a:ext>
              </a:extLst>
            </p:cNvPr>
            <p:cNvSpPr/>
            <p:nvPr/>
          </p:nvSpPr>
          <p:spPr>
            <a:xfrm rot="16200000" flipV="1">
              <a:off x="10907424" y="4731716"/>
              <a:ext cx="347709" cy="156347"/>
            </a:xfrm>
            <a:prstGeom prst="rightArrow">
              <a:avLst>
                <a:gd name="adj1" fmla="val 37140"/>
                <a:gd name="adj2" fmla="val 50000"/>
              </a:avLst>
            </a:prstGeom>
            <a:solidFill>
              <a:srgbClr val="6600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ts val="2100"/>
                </a:lnSpc>
                <a:spcBef>
                  <a:spcPct val="0"/>
                </a:spcBef>
                <a:spcAft>
                  <a:spcPct val="0"/>
                </a:spcAft>
                <a:buClrTx/>
                <a:buSzTx/>
                <a:buFontTx/>
                <a:buChar char="•"/>
                <a:tabLst/>
                <a:defRPr/>
              </a:pPr>
              <a:endParaRPr kumimoji="0" lang="nl-NL" sz="1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Pijl: omhoog/omlaag 45">
              <a:extLst>
                <a:ext uri="{FF2B5EF4-FFF2-40B4-BE49-F238E27FC236}">
                  <a16:creationId xmlns:a16="http://schemas.microsoft.com/office/drawing/2014/main" id="{E7F62F38-4F52-C59D-62ED-8E530A510B1B}"/>
                </a:ext>
              </a:extLst>
            </p:cNvPr>
            <p:cNvSpPr/>
            <p:nvPr/>
          </p:nvSpPr>
          <p:spPr>
            <a:xfrm>
              <a:off x="11003105" y="2881934"/>
              <a:ext cx="121337" cy="720078"/>
            </a:xfrm>
            <a:prstGeom prst="upDownArrow">
              <a:avLst/>
            </a:prstGeom>
            <a:solidFill>
              <a:srgbClr val="6600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ts val="2100"/>
                </a:lnSpc>
                <a:spcBef>
                  <a:spcPct val="0"/>
                </a:spcBef>
                <a:spcAft>
                  <a:spcPct val="0"/>
                </a:spcAft>
                <a:buClrTx/>
                <a:buSzTx/>
                <a:buFontTx/>
                <a:buChar char="•"/>
                <a:tabLst/>
                <a:defRPr/>
              </a:pPr>
              <a:endParaRPr kumimoji="0" lang="nl-NL" sz="1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ijl: omhoog/omlaag 2">
              <a:extLst>
                <a:ext uri="{FF2B5EF4-FFF2-40B4-BE49-F238E27FC236}">
                  <a16:creationId xmlns:a16="http://schemas.microsoft.com/office/drawing/2014/main" id="{C4579EFE-A2B9-8F3F-8519-5EBE164BF4E5}"/>
                </a:ext>
              </a:extLst>
            </p:cNvPr>
            <p:cNvSpPr/>
            <p:nvPr/>
          </p:nvSpPr>
          <p:spPr>
            <a:xfrm>
              <a:off x="508922" y="3654453"/>
              <a:ext cx="114889" cy="1638898"/>
            </a:xfrm>
            <a:prstGeom prst="upDownArrow">
              <a:avLst/>
            </a:prstGeom>
            <a:solidFill>
              <a:srgbClr val="6600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ts val="2100"/>
                </a:lnSpc>
                <a:spcBef>
                  <a:spcPct val="0"/>
                </a:spcBef>
                <a:spcAft>
                  <a:spcPct val="0"/>
                </a:spcAft>
                <a:buClrTx/>
                <a:buSzTx/>
                <a:buFontTx/>
                <a:buChar char="•"/>
                <a:tabLst/>
                <a:defRPr/>
              </a:pPr>
              <a:endParaRPr kumimoji="0" lang="nl-NL" sz="1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Afbeelding 5">
            <a:extLst>
              <a:ext uri="{FF2B5EF4-FFF2-40B4-BE49-F238E27FC236}">
                <a16:creationId xmlns:a16="http://schemas.microsoft.com/office/drawing/2014/main" id="{C3D7151F-81A1-8EDD-014C-C53EFB82D9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22" y="6446579"/>
            <a:ext cx="1500632" cy="184666"/>
          </a:xfrm>
          <a:prstGeom prst="rect">
            <a:avLst/>
          </a:prstGeom>
        </p:spPr>
      </p:pic>
      <p:pic>
        <p:nvPicPr>
          <p:cNvPr id="8" name="Graphic 7">
            <a:extLst>
              <a:ext uri="{FF2B5EF4-FFF2-40B4-BE49-F238E27FC236}">
                <a16:creationId xmlns:a16="http://schemas.microsoft.com/office/drawing/2014/main" id="{23410F56-26F2-8B5A-6937-951B99B3C77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 y="0"/>
            <a:ext cx="90001" cy="6858000"/>
          </a:xfrm>
          <a:prstGeom prst="rect">
            <a:avLst/>
          </a:prstGeom>
        </p:spPr>
      </p:pic>
    </p:spTree>
    <p:extLst>
      <p:ext uri="{BB962C8B-B14F-4D97-AF65-F5344CB8AC3E}">
        <p14:creationId xmlns:p14="http://schemas.microsoft.com/office/powerpoint/2010/main" val="3459818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D3A14-A65F-A255-211C-EE165426190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A06E5B-35A8-6244-A45E-81381440F3E1}"/>
              </a:ext>
            </a:extLst>
          </p:cNvPr>
          <p:cNvSpPr>
            <a:spLocks noGrp="1"/>
          </p:cNvSpPr>
          <p:nvPr>
            <p:ph type="title"/>
          </p:nvPr>
        </p:nvSpPr>
        <p:spPr/>
        <p:txBody>
          <a:bodyPr/>
          <a:lstStyle/>
          <a:p>
            <a:r>
              <a:rPr lang="nl-NL" dirty="0"/>
              <a:t>Tot 2030 (sleutel in slot)</a:t>
            </a:r>
          </a:p>
        </p:txBody>
      </p:sp>
      <p:sp>
        <p:nvSpPr>
          <p:cNvPr id="5" name="Content Placeholder 4">
            <a:extLst>
              <a:ext uri="{FF2B5EF4-FFF2-40B4-BE49-F238E27FC236}">
                <a16:creationId xmlns:a16="http://schemas.microsoft.com/office/drawing/2014/main" id="{09E92ABC-E29E-1A5B-D004-C847A2469A33}"/>
              </a:ext>
            </a:extLst>
          </p:cNvPr>
          <p:cNvSpPr>
            <a:spLocks noGrp="1"/>
          </p:cNvSpPr>
          <p:nvPr>
            <p:ph idx="1"/>
          </p:nvPr>
        </p:nvSpPr>
        <p:spPr>
          <a:xfrm>
            <a:off x="838200" y="1825626"/>
            <a:ext cx="10515600" cy="1512209"/>
          </a:xfrm>
        </p:spPr>
        <p:txBody>
          <a:bodyPr/>
          <a:lstStyle/>
          <a:p>
            <a:r>
              <a:rPr lang="nl-NL" dirty="0"/>
              <a:t>Opgave corporaties in de kop: 2.160</a:t>
            </a:r>
          </a:p>
          <a:p>
            <a:r>
              <a:rPr lang="nl-NL" dirty="0"/>
              <a:t>Goed op weg </a:t>
            </a:r>
          </a:p>
          <a:p>
            <a:r>
              <a:rPr lang="nl-NL" dirty="0"/>
              <a:t>Verdubbeling schuldpositie</a:t>
            </a:r>
          </a:p>
        </p:txBody>
      </p:sp>
      <p:sp>
        <p:nvSpPr>
          <p:cNvPr id="2" name="Tijdelijke aanduiding voor dianummer 1">
            <a:extLst>
              <a:ext uri="{FF2B5EF4-FFF2-40B4-BE49-F238E27FC236}">
                <a16:creationId xmlns:a16="http://schemas.microsoft.com/office/drawing/2014/main" id="{17D39785-395C-FC36-86BB-7D6AF0ECB207}"/>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399660-1671-4E04-BE3D-B211B3F8AC08}" type="slidenum">
              <a:rPr kumimoji="0" lang="nl-NL" sz="900" b="0" i="0" u="none" strike="noStrike" kern="1200" cap="none" spc="0" normalizeH="0" baseline="0" noProof="0" smtClean="0">
                <a:ln>
                  <a:noFill/>
                </a:ln>
                <a:solidFill>
                  <a:srgbClr val="252525"/>
                </a:solidFill>
                <a:effectLst/>
                <a:uLnTx/>
                <a:uFillTx/>
                <a:latin typeface="Trebuchet M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nl-NL" sz="900" b="0" i="0" u="none" strike="noStrike" kern="1200" cap="none" spc="0" normalizeH="0" baseline="0" noProof="0" dirty="0">
              <a:ln>
                <a:noFill/>
              </a:ln>
              <a:solidFill>
                <a:srgbClr val="252525"/>
              </a:solidFill>
              <a:effectLst/>
              <a:uLnTx/>
              <a:uFillTx/>
              <a:latin typeface="Trebuchet MS"/>
              <a:ea typeface="+mn-ea"/>
              <a:cs typeface="+mn-cs"/>
            </a:endParaRPr>
          </a:p>
        </p:txBody>
      </p:sp>
    </p:spTree>
    <p:extLst>
      <p:ext uri="{BB962C8B-B14F-4D97-AF65-F5344CB8AC3E}">
        <p14:creationId xmlns:p14="http://schemas.microsoft.com/office/powerpoint/2010/main" val="3082752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577CB-3049-0150-82CF-9F8D30B22B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EF928C-E9E9-5635-D672-7522B014A81D}"/>
              </a:ext>
            </a:extLst>
          </p:cNvPr>
          <p:cNvSpPr>
            <a:spLocks noGrp="1"/>
          </p:cNvSpPr>
          <p:nvPr>
            <p:ph type="title"/>
          </p:nvPr>
        </p:nvSpPr>
        <p:spPr/>
        <p:txBody>
          <a:bodyPr/>
          <a:lstStyle/>
          <a:p>
            <a:r>
              <a:rPr lang="nl-NL" dirty="0"/>
              <a:t>4 gemeenten &amp; 6 corporaties</a:t>
            </a:r>
          </a:p>
        </p:txBody>
      </p:sp>
      <p:sp>
        <p:nvSpPr>
          <p:cNvPr id="5" name="Content Placeholder 4">
            <a:extLst>
              <a:ext uri="{FF2B5EF4-FFF2-40B4-BE49-F238E27FC236}">
                <a16:creationId xmlns:a16="http://schemas.microsoft.com/office/drawing/2014/main" id="{0FE44F4E-45BF-06D4-7F29-C436B18416EE}"/>
              </a:ext>
            </a:extLst>
          </p:cNvPr>
          <p:cNvSpPr>
            <a:spLocks noGrp="1"/>
          </p:cNvSpPr>
          <p:nvPr>
            <p:ph idx="1"/>
          </p:nvPr>
        </p:nvSpPr>
        <p:spPr>
          <a:xfrm>
            <a:off x="838200" y="1825626"/>
            <a:ext cx="10515600" cy="1512209"/>
          </a:xfrm>
        </p:spPr>
        <p:txBody>
          <a:bodyPr/>
          <a:lstStyle/>
          <a:p>
            <a:pPr marL="0" indent="0">
              <a:buNone/>
            </a:pPr>
            <a:endParaRPr lang="nl-NL" dirty="0"/>
          </a:p>
          <a:p>
            <a:pPr marL="0" indent="0">
              <a:buNone/>
            </a:pPr>
            <a:endParaRPr lang="nl-NL" dirty="0"/>
          </a:p>
          <a:p>
            <a:pPr marL="0" indent="0">
              <a:buNone/>
            </a:pPr>
            <a:endParaRPr lang="nl-NL" dirty="0"/>
          </a:p>
        </p:txBody>
      </p:sp>
      <p:sp>
        <p:nvSpPr>
          <p:cNvPr id="2" name="Tijdelijke aanduiding voor dianummer 1">
            <a:extLst>
              <a:ext uri="{FF2B5EF4-FFF2-40B4-BE49-F238E27FC236}">
                <a16:creationId xmlns:a16="http://schemas.microsoft.com/office/drawing/2014/main" id="{151DFCB6-F54C-8027-7DDA-DCEE7CEF2EB1}"/>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399660-1671-4E04-BE3D-B211B3F8AC08}" type="slidenum">
              <a:rPr kumimoji="0" lang="nl-NL" sz="900" b="0" i="0" u="none" strike="noStrike" kern="1200" cap="none" spc="0" normalizeH="0" baseline="0" noProof="0" smtClean="0">
                <a:ln>
                  <a:noFill/>
                </a:ln>
                <a:solidFill>
                  <a:srgbClr val="252525"/>
                </a:solidFill>
                <a:effectLst/>
                <a:uLnTx/>
                <a:uFillTx/>
                <a:latin typeface="Trebuchet M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l-NL" sz="900" b="0" i="0" u="none" strike="noStrike" kern="1200" cap="none" spc="0" normalizeH="0" baseline="0" noProof="0" dirty="0">
              <a:ln>
                <a:noFill/>
              </a:ln>
              <a:solidFill>
                <a:srgbClr val="252525"/>
              </a:solidFill>
              <a:effectLst/>
              <a:uLnTx/>
              <a:uFillTx/>
              <a:latin typeface="Trebuchet MS"/>
              <a:ea typeface="+mn-ea"/>
              <a:cs typeface="+mn-cs"/>
            </a:endParaRPr>
          </a:p>
        </p:txBody>
      </p:sp>
      <p:graphicFrame>
        <p:nvGraphicFramePr>
          <p:cNvPr id="7" name="Tijdelijke aanduiding voor inhoud 3">
            <a:extLst>
              <a:ext uri="{FF2B5EF4-FFF2-40B4-BE49-F238E27FC236}">
                <a16:creationId xmlns:a16="http://schemas.microsoft.com/office/drawing/2014/main" id="{0AD3E22D-91E2-A86B-3826-82CCF258FDDA}"/>
              </a:ext>
            </a:extLst>
          </p:cNvPr>
          <p:cNvGraphicFramePr>
            <a:graphicFrameLocks/>
          </p:cNvGraphicFramePr>
          <p:nvPr/>
        </p:nvGraphicFramePr>
        <p:xfrm>
          <a:off x="925807" y="1316408"/>
          <a:ext cx="10336999" cy="4079240"/>
        </p:xfrm>
        <a:graphic>
          <a:graphicData uri="http://schemas.openxmlformats.org/drawingml/2006/table">
            <a:tbl>
              <a:tblPr firstRow="1" bandRow="1"/>
              <a:tblGrid>
                <a:gridCol w="1875520">
                  <a:extLst>
                    <a:ext uri="{9D8B030D-6E8A-4147-A177-3AD203B41FA5}">
                      <a16:colId xmlns:a16="http://schemas.microsoft.com/office/drawing/2014/main" val="1756193337"/>
                    </a:ext>
                  </a:extLst>
                </a:gridCol>
                <a:gridCol w="717563">
                  <a:extLst>
                    <a:ext uri="{9D8B030D-6E8A-4147-A177-3AD203B41FA5}">
                      <a16:colId xmlns:a16="http://schemas.microsoft.com/office/drawing/2014/main" val="3780052390"/>
                    </a:ext>
                  </a:extLst>
                </a:gridCol>
                <a:gridCol w="589083">
                  <a:extLst>
                    <a:ext uri="{9D8B030D-6E8A-4147-A177-3AD203B41FA5}">
                      <a16:colId xmlns:a16="http://schemas.microsoft.com/office/drawing/2014/main" val="1932798907"/>
                    </a:ext>
                  </a:extLst>
                </a:gridCol>
                <a:gridCol w="1988503">
                  <a:extLst>
                    <a:ext uri="{9D8B030D-6E8A-4147-A177-3AD203B41FA5}">
                      <a16:colId xmlns:a16="http://schemas.microsoft.com/office/drawing/2014/main" val="2725307512"/>
                    </a:ext>
                  </a:extLst>
                </a:gridCol>
                <a:gridCol w="1869440">
                  <a:extLst>
                    <a:ext uri="{9D8B030D-6E8A-4147-A177-3AD203B41FA5}">
                      <a16:colId xmlns:a16="http://schemas.microsoft.com/office/drawing/2014/main" val="2795031480"/>
                    </a:ext>
                  </a:extLst>
                </a:gridCol>
                <a:gridCol w="1039794">
                  <a:extLst>
                    <a:ext uri="{9D8B030D-6E8A-4147-A177-3AD203B41FA5}">
                      <a16:colId xmlns:a16="http://schemas.microsoft.com/office/drawing/2014/main" val="739461018"/>
                    </a:ext>
                  </a:extLst>
                </a:gridCol>
                <a:gridCol w="2257096">
                  <a:extLst>
                    <a:ext uri="{9D8B030D-6E8A-4147-A177-3AD203B41FA5}">
                      <a16:colId xmlns:a16="http://schemas.microsoft.com/office/drawing/2014/main" val="3480329902"/>
                    </a:ext>
                  </a:extLst>
                </a:gridCol>
              </a:tblGrid>
              <a:tr h="370840">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ctr"/>
                      <a:endParaRPr lang="nl-NL"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97219"/>
                    </a:solidFill>
                  </a:tcPr>
                </a:tc>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ctr"/>
                      <a:r>
                        <a:rPr lang="nl-NL" dirty="0"/>
                        <a:t>APW</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97219"/>
                    </a:solidFill>
                  </a:tcPr>
                </a:tc>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ctr"/>
                      <a:r>
                        <a:rPr lang="nl-NL" dirty="0"/>
                        <a:t>BW</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97219"/>
                    </a:solidFill>
                  </a:tcPr>
                </a:tc>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ctr"/>
                      <a:r>
                        <a:rPr lang="nl-NL" dirty="0"/>
                        <a:t>Wooncompagnie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97219"/>
                    </a:solidFill>
                  </a:tcPr>
                </a:tc>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ctr"/>
                      <a:r>
                        <a:rPr lang="nl-NL" dirty="0"/>
                        <a:t>Woondienst DH</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97219"/>
                    </a:solidFill>
                  </a:tcPr>
                </a:tc>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ctr"/>
                      <a:r>
                        <a:rPr lang="nl-NL" dirty="0" err="1"/>
                        <a:t>Woontij</a:t>
                      </a:r>
                      <a:endParaRPr lang="nl-NL"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97219"/>
                    </a:solidFill>
                  </a:tcPr>
                </a:tc>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ctr"/>
                      <a:r>
                        <a:rPr lang="nl-NL" dirty="0"/>
                        <a:t>Woonzorg NL</a:t>
                      </a: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7219"/>
                    </a:solidFill>
                  </a:tcPr>
                </a:tc>
                <a:extLst>
                  <a:ext uri="{0D108BD9-81ED-4DB2-BD59-A6C34878D82A}">
                    <a16:rowId xmlns:a16="http://schemas.microsoft.com/office/drawing/2014/main" val="3040790928"/>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dirty="0"/>
                        <a:t>2022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6</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35</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11</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10</a:t>
                      </a:r>
                    </a:p>
                  </a:txBody>
                  <a:tcP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598135540"/>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dirty="0"/>
                        <a:t>2023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30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58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0</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435413625"/>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dirty="0"/>
                        <a:t>2024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22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207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122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70</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851028758"/>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dirty="0"/>
                        <a:t>2025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24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143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17</a:t>
                      </a: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4005503004"/>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dirty="0"/>
                        <a:t>2026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30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114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extLst>
                  <a:ext uri="{0D108BD9-81ED-4DB2-BD59-A6C34878D82A}">
                    <a16:rowId xmlns:a16="http://schemas.microsoft.com/office/drawing/2014/main" val="288863431"/>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dirty="0"/>
                        <a:t>2027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31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368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extLst>
                  <a:ext uri="{0D108BD9-81ED-4DB2-BD59-A6C34878D82A}">
                    <a16:rowId xmlns:a16="http://schemas.microsoft.com/office/drawing/2014/main" val="1838390760"/>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dirty="0"/>
                        <a:t>2028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90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extLst>
                  <a:ext uri="{0D108BD9-81ED-4DB2-BD59-A6C34878D82A}">
                    <a16:rowId xmlns:a16="http://schemas.microsoft.com/office/drawing/2014/main" val="4233778174"/>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dirty="0"/>
                        <a:t>2029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106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extLst>
                  <a:ext uri="{0D108BD9-81ED-4DB2-BD59-A6C34878D82A}">
                    <a16:rowId xmlns:a16="http://schemas.microsoft.com/office/drawing/2014/main" val="2609165221"/>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dirty="0"/>
                        <a:t>2030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dirty="0"/>
                        <a:t>74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dirty="0"/>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40000"/>
                      </a:srgbClr>
                    </a:solidFill>
                  </a:tcPr>
                </a:tc>
                <a:extLst>
                  <a:ext uri="{0D108BD9-81ED-4DB2-BD59-A6C34878D82A}">
                    <a16:rowId xmlns:a16="http://schemas.microsoft.com/office/drawing/2014/main" val="3127173165"/>
                  </a:ext>
                </a:extLst>
              </a:tr>
              <a:tr h="3708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nl-NL" b="1" dirty="0"/>
                        <a:t>Totaal (1.627)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b="1" dirty="0"/>
                        <a:t>149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b="1" dirty="0"/>
                        <a:t>35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b="1" dirty="0"/>
                        <a:t>1.195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b="1" dirty="0"/>
                        <a:t>151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nl-NL" b="1" dirty="0"/>
                        <a:t>97</a:t>
                      </a: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97219">
                        <a:tint val="20000"/>
                      </a:srgbClr>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nl-NL" b="1" dirty="0"/>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97219">
                        <a:tint val="20000"/>
                      </a:srgbClr>
                    </a:solidFill>
                  </a:tcPr>
                </a:tc>
                <a:extLst>
                  <a:ext uri="{0D108BD9-81ED-4DB2-BD59-A6C34878D82A}">
                    <a16:rowId xmlns:a16="http://schemas.microsoft.com/office/drawing/2014/main" val="274633808"/>
                  </a:ext>
                </a:extLst>
              </a:tr>
            </a:tbl>
          </a:graphicData>
        </a:graphic>
      </p:graphicFrame>
      <p:sp>
        <p:nvSpPr>
          <p:cNvPr id="3" name="Tekstvak 2">
            <a:extLst>
              <a:ext uri="{FF2B5EF4-FFF2-40B4-BE49-F238E27FC236}">
                <a16:creationId xmlns:a16="http://schemas.microsoft.com/office/drawing/2014/main" id="{871B09E6-27FD-675F-7EBE-146D575C5E3E}"/>
              </a:ext>
            </a:extLst>
          </p:cNvPr>
          <p:cNvSpPr txBox="1"/>
          <p:nvPr/>
        </p:nvSpPr>
        <p:spPr>
          <a:xfrm>
            <a:off x="8773798" y="5551781"/>
            <a:ext cx="25800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*Eind 2025 cijfers bekend</a:t>
            </a:r>
          </a:p>
        </p:txBody>
      </p:sp>
    </p:spTree>
    <p:extLst>
      <p:ext uri="{BB962C8B-B14F-4D97-AF65-F5344CB8AC3E}">
        <p14:creationId xmlns:p14="http://schemas.microsoft.com/office/powerpoint/2010/main" val="237299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DEB04-68F6-5497-77A0-1351BC8A7D6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235042-E186-24D1-7347-735004A28AF7}"/>
              </a:ext>
            </a:extLst>
          </p:cNvPr>
          <p:cNvSpPr>
            <a:spLocks noGrp="1"/>
          </p:cNvSpPr>
          <p:nvPr>
            <p:ph type="title"/>
          </p:nvPr>
        </p:nvSpPr>
        <p:spPr/>
        <p:txBody>
          <a:bodyPr/>
          <a:lstStyle/>
          <a:p>
            <a:r>
              <a:rPr lang="nl-NL" dirty="0"/>
              <a:t>Tussen 2030 - 2035</a:t>
            </a:r>
          </a:p>
        </p:txBody>
      </p:sp>
      <p:sp>
        <p:nvSpPr>
          <p:cNvPr id="5" name="Content Placeholder 4">
            <a:extLst>
              <a:ext uri="{FF2B5EF4-FFF2-40B4-BE49-F238E27FC236}">
                <a16:creationId xmlns:a16="http://schemas.microsoft.com/office/drawing/2014/main" id="{63E1CC98-AB17-0455-BB2D-5A4E28011BF1}"/>
              </a:ext>
            </a:extLst>
          </p:cNvPr>
          <p:cNvSpPr>
            <a:spLocks noGrp="1"/>
          </p:cNvSpPr>
          <p:nvPr>
            <p:ph idx="1"/>
          </p:nvPr>
        </p:nvSpPr>
        <p:spPr>
          <a:xfrm>
            <a:off x="838200" y="1825626"/>
            <a:ext cx="10515600" cy="3217804"/>
          </a:xfrm>
        </p:spPr>
        <p:txBody>
          <a:bodyPr/>
          <a:lstStyle/>
          <a:p>
            <a:r>
              <a:rPr lang="nl-NL" dirty="0"/>
              <a:t>Ruimte neemt sterk af…</a:t>
            </a:r>
          </a:p>
          <a:p>
            <a:r>
              <a:rPr lang="nl-NL" dirty="0"/>
              <a:t>Verschil tussen groeien in bezit en toevoegen woningen</a:t>
            </a:r>
          </a:p>
          <a:p>
            <a:r>
              <a:rPr lang="nl-NL" dirty="0"/>
              <a:t>Nieuwbouw ter illustratie: </a:t>
            </a:r>
          </a:p>
          <a:p>
            <a:pPr lvl="1"/>
            <a:r>
              <a:rPr lang="nl-NL" dirty="0"/>
              <a:t>Beter Wonen: 100</a:t>
            </a:r>
          </a:p>
          <a:p>
            <a:pPr lvl="1"/>
            <a:r>
              <a:rPr lang="nl-NL" dirty="0"/>
              <a:t>APW: 40</a:t>
            </a:r>
          </a:p>
          <a:p>
            <a:pPr lvl="1"/>
            <a:r>
              <a:rPr lang="nl-NL" dirty="0"/>
              <a:t>Wooncompagnie: 200</a:t>
            </a:r>
          </a:p>
          <a:p>
            <a:pPr marL="0" indent="0">
              <a:buNone/>
            </a:pPr>
            <a:endParaRPr lang="nl-NL" dirty="0"/>
          </a:p>
        </p:txBody>
      </p:sp>
      <p:sp>
        <p:nvSpPr>
          <p:cNvPr id="2" name="Tijdelijke aanduiding voor dianummer 1">
            <a:extLst>
              <a:ext uri="{FF2B5EF4-FFF2-40B4-BE49-F238E27FC236}">
                <a16:creationId xmlns:a16="http://schemas.microsoft.com/office/drawing/2014/main" id="{6BADBCE6-2C86-03EB-12A3-64F45C2CE514}"/>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399660-1671-4E04-BE3D-B211B3F8AC08}" type="slidenum">
              <a:rPr kumimoji="0" lang="nl-NL" sz="900" b="0" i="0" u="none" strike="noStrike" kern="1200" cap="none" spc="0" normalizeH="0" baseline="0" noProof="0" smtClean="0">
                <a:ln>
                  <a:noFill/>
                </a:ln>
                <a:solidFill>
                  <a:srgbClr val="252525"/>
                </a:solidFill>
                <a:effectLst/>
                <a:uLnTx/>
                <a:uFillTx/>
                <a:latin typeface="Trebuchet M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nl-NL" sz="900" b="0" i="0" u="none" strike="noStrike" kern="1200" cap="none" spc="0" normalizeH="0" baseline="0" noProof="0" dirty="0">
              <a:ln>
                <a:noFill/>
              </a:ln>
              <a:solidFill>
                <a:srgbClr val="252525"/>
              </a:solidFill>
              <a:effectLst/>
              <a:uLnTx/>
              <a:uFillTx/>
              <a:latin typeface="Trebuchet MS"/>
              <a:ea typeface="+mn-ea"/>
              <a:cs typeface="+mn-cs"/>
            </a:endParaRPr>
          </a:p>
        </p:txBody>
      </p:sp>
    </p:spTree>
    <p:extLst>
      <p:ext uri="{BB962C8B-B14F-4D97-AF65-F5344CB8AC3E}">
        <p14:creationId xmlns:p14="http://schemas.microsoft.com/office/powerpoint/2010/main" val="422398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135B-1302-AFC4-AEBF-282B50191C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E42288-5948-F291-3EA9-6C2154D142CD}"/>
              </a:ext>
            </a:extLst>
          </p:cNvPr>
          <p:cNvSpPr>
            <a:spLocks noGrp="1"/>
          </p:cNvSpPr>
          <p:nvPr>
            <p:ph type="title"/>
          </p:nvPr>
        </p:nvSpPr>
        <p:spPr/>
        <p:txBody>
          <a:bodyPr/>
          <a:lstStyle/>
          <a:p>
            <a:r>
              <a:rPr lang="nl-NL" dirty="0"/>
              <a:t>Ná 2035...</a:t>
            </a:r>
          </a:p>
        </p:txBody>
      </p:sp>
      <p:sp>
        <p:nvSpPr>
          <p:cNvPr id="5" name="Content Placeholder 4">
            <a:extLst>
              <a:ext uri="{FF2B5EF4-FFF2-40B4-BE49-F238E27FC236}">
                <a16:creationId xmlns:a16="http://schemas.microsoft.com/office/drawing/2014/main" id="{72CEDF12-AFF3-A22F-ED4C-060A617D5E63}"/>
              </a:ext>
            </a:extLst>
          </p:cNvPr>
          <p:cNvSpPr>
            <a:spLocks noGrp="1"/>
          </p:cNvSpPr>
          <p:nvPr>
            <p:ph idx="1"/>
          </p:nvPr>
        </p:nvSpPr>
        <p:spPr>
          <a:xfrm>
            <a:off x="838200" y="1825626"/>
            <a:ext cx="10515600" cy="1512209"/>
          </a:xfrm>
        </p:spPr>
        <p:txBody>
          <a:bodyPr/>
          <a:lstStyle/>
          <a:p>
            <a:pPr marL="0" indent="0">
              <a:buNone/>
            </a:pPr>
            <a:endParaRPr lang="nl-NL" dirty="0"/>
          </a:p>
          <a:p>
            <a:pPr marL="0" indent="0">
              <a:buNone/>
            </a:pPr>
            <a:endParaRPr lang="nl-NL" dirty="0"/>
          </a:p>
          <a:p>
            <a:pPr marL="0" indent="0">
              <a:buNone/>
            </a:pPr>
            <a:endParaRPr lang="nl-NL" dirty="0"/>
          </a:p>
        </p:txBody>
      </p:sp>
      <p:sp>
        <p:nvSpPr>
          <p:cNvPr id="2" name="Tijdelijke aanduiding voor dianummer 1">
            <a:extLst>
              <a:ext uri="{FF2B5EF4-FFF2-40B4-BE49-F238E27FC236}">
                <a16:creationId xmlns:a16="http://schemas.microsoft.com/office/drawing/2014/main" id="{0C162768-A57C-BB35-F8C4-0E8470975D30}"/>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399660-1671-4E04-BE3D-B211B3F8AC08}" type="slidenum">
              <a:rPr kumimoji="0" lang="nl-NL" sz="900" b="0" i="0" u="none" strike="noStrike" kern="1200" cap="none" spc="0" normalizeH="0" baseline="0" noProof="0" smtClean="0">
                <a:ln>
                  <a:noFill/>
                </a:ln>
                <a:solidFill>
                  <a:srgbClr val="252525"/>
                </a:solidFill>
                <a:effectLst/>
                <a:uLnTx/>
                <a:uFillTx/>
                <a:latin typeface="Trebuchet M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nl-NL" sz="900" b="0" i="0" u="none" strike="noStrike" kern="1200" cap="none" spc="0" normalizeH="0" baseline="0" noProof="0" dirty="0">
              <a:ln>
                <a:noFill/>
              </a:ln>
              <a:solidFill>
                <a:srgbClr val="252525"/>
              </a:solidFill>
              <a:effectLst/>
              <a:uLnTx/>
              <a:uFillTx/>
              <a:latin typeface="Trebuchet MS"/>
              <a:ea typeface="+mn-ea"/>
              <a:cs typeface="+mn-cs"/>
            </a:endParaRPr>
          </a:p>
        </p:txBody>
      </p:sp>
      <p:pic>
        <p:nvPicPr>
          <p:cNvPr id="7" name="Afbeelding 6">
            <a:extLst>
              <a:ext uri="{FF2B5EF4-FFF2-40B4-BE49-F238E27FC236}">
                <a16:creationId xmlns:a16="http://schemas.microsoft.com/office/drawing/2014/main" id="{F88E913A-F0C9-1CAF-E118-12C1DAC04611}"/>
              </a:ext>
            </a:extLst>
          </p:cNvPr>
          <p:cNvPicPr>
            <a:picLocks noChangeAspect="1"/>
          </p:cNvPicPr>
          <p:nvPr/>
        </p:nvPicPr>
        <p:blipFill>
          <a:blip r:embed="rId2"/>
          <a:stretch>
            <a:fillRect/>
          </a:stretch>
        </p:blipFill>
        <p:spPr>
          <a:xfrm>
            <a:off x="745119" y="3064367"/>
            <a:ext cx="11353800" cy="2319787"/>
          </a:xfrm>
          <a:prstGeom prst="rect">
            <a:avLst/>
          </a:prstGeom>
        </p:spPr>
      </p:pic>
      <p:sp>
        <p:nvSpPr>
          <p:cNvPr id="8" name="Content Placeholder 4">
            <a:extLst>
              <a:ext uri="{FF2B5EF4-FFF2-40B4-BE49-F238E27FC236}">
                <a16:creationId xmlns:a16="http://schemas.microsoft.com/office/drawing/2014/main" id="{6B22A693-E6FF-8ECF-05C4-06308F2E2D98}"/>
              </a:ext>
            </a:extLst>
          </p:cNvPr>
          <p:cNvSpPr txBox="1">
            <a:spLocks/>
          </p:cNvSpPr>
          <p:nvPr/>
        </p:nvSpPr>
        <p:spPr>
          <a:xfrm>
            <a:off x="931281" y="1891488"/>
            <a:ext cx="10515600" cy="996170"/>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Van groei naar stabilisatie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Verkoop + sloop = nieuwbouw</a:t>
            </a:r>
          </a:p>
        </p:txBody>
      </p:sp>
    </p:spTree>
    <p:extLst>
      <p:ext uri="{BB962C8B-B14F-4D97-AF65-F5344CB8AC3E}">
        <p14:creationId xmlns:p14="http://schemas.microsoft.com/office/powerpoint/2010/main" val="167693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5387F-E342-93CA-8035-E60ABC5CE6CC}"/>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2FE2C278-9BFB-A716-6913-00C155E7CF8E}"/>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noProof="0"/>
          </a:p>
        </p:txBody>
      </p:sp>
      <p:sp>
        <p:nvSpPr>
          <p:cNvPr id="14" name="Rechthoek 13">
            <a:extLst>
              <a:ext uri="{FF2B5EF4-FFF2-40B4-BE49-F238E27FC236}">
                <a16:creationId xmlns:a16="http://schemas.microsoft.com/office/drawing/2014/main" id="{1D7F2FA6-E1A7-EB7B-1380-605FF9B44258}"/>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0" i="0" u="none" strike="noStrike" baseline="0">
                <a:solidFill>
                  <a:srgbClr val="FFFFFF"/>
                </a:solidFill>
                <a:latin typeface="Century Gothic"/>
                <a:ea typeface="Century Gothic"/>
                <a:cs typeface="Century Gothic"/>
              </a:rPr>
              <a:t>1 Investeringsruimte van woningcorporaties </a:t>
            </a:r>
            <a:endParaRPr lang="nl-NL" sz="2000" noProof="0" dirty="0">
              <a:solidFill>
                <a:schemeClr val="bg1"/>
              </a:solidFill>
              <a:latin typeface="Century Gothic"/>
            </a:endParaRPr>
          </a:p>
        </p:txBody>
      </p:sp>
      <p:grpSp>
        <p:nvGrpSpPr>
          <p:cNvPr id="2" name="Groep 1">
            <a:extLst>
              <a:ext uri="{FF2B5EF4-FFF2-40B4-BE49-F238E27FC236}">
                <a16:creationId xmlns:a16="http://schemas.microsoft.com/office/drawing/2014/main" id="{604CE8C7-CE4D-94C0-1897-BE5E04E9D000}"/>
              </a:ext>
            </a:extLst>
          </p:cNvPr>
          <p:cNvGrpSpPr/>
          <p:nvPr/>
        </p:nvGrpSpPr>
        <p:grpSpPr>
          <a:xfrm>
            <a:off x="6392516" y="4340948"/>
            <a:ext cx="5799484" cy="2517052"/>
            <a:chOff x="5906740" y="1946228"/>
            <a:chExt cx="5799484" cy="2517052"/>
          </a:xfrm>
        </p:grpSpPr>
        <p:pic>
          <p:nvPicPr>
            <p:cNvPr id="4" name="Picture 7" descr="A collage of houses and buildings&#10;&#10;Description automatically generated">
              <a:extLst>
                <a:ext uri="{FF2B5EF4-FFF2-40B4-BE49-F238E27FC236}">
                  <a16:creationId xmlns:a16="http://schemas.microsoft.com/office/drawing/2014/main" id="{3DCF2ABD-7447-E538-8847-B81513D32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309" y="1946228"/>
              <a:ext cx="5767915" cy="2517052"/>
            </a:xfrm>
            <a:prstGeom prst="rect">
              <a:avLst/>
            </a:prstGeom>
          </p:spPr>
        </p:pic>
        <p:pic>
          <p:nvPicPr>
            <p:cNvPr id="6" name="Picture 4" descr="Koopwoningen Elshof Zuid | Nieuwbouw Anna Paulowna">
              <a:extLst>
                <a:ext uri="{FF2B5EF4-FFF2-40B4-BE49-F238E27FC236}">
                  <a16:creationId xmlns:a16="http://schemas.microsoft.com/office/drawing/2014/main" id="{351E1299-0251-4D5E-2960-29A59AB650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 t="13826" r="129" b="-13826"/>
            <a:stretch>
              <a:fillRect/>
            </a:stretch>
          </p:blipFill>
          <p:spPr bwMode="auto">
            <a:xfrm>
              <a:off x="7876939" y="1951545"/>
              <a:ext cx="1885802" cy="1414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reddels Architecten - Dahlia Park, Winkel">
              <a:extLst>
                <a:ext uri="{FF2B5EF4-FFF2-40B4-BE49-F238E27FC236}">
                  <a16:creationId xmlns:a16="http://schemas.microsoft.com/office/drawing/2014/main" id="{10DF3F6B-B212-EB49-BC2B-AEB9C6DCB9D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33" r="5117"/>
            <a:stretch>
              <a:fillRect/>
            </a:stretch>
          </p:blipFill>
          <p:spPr bwMode="auto">
            <a:xfrm>
              <a:off x="5906740" y="3233114"/>
              <a:ext cx="1912519" cy="123016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Foto's - Groenhof">
            <a:extLst>
              <a:ext uri="{FF2B5EF4-FFF2-40B4-BE49-F238E27FC236}">
                <a16:creationId xmlns:a16="http://schemas.microsoft.com/office/drawing/2014/main" id="{641AE05D-E70F-CA3A-1F74-71559ED202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50" b="-13450"/>
          <a:stretch>
            <a:fillRect/>
          </a:stretch>
        </p:blipFill>
        <p:spPr bwMode="auto">
          <a:xfrm>
            <a:off x="10303243" y="5627834"/>
            <a:ext cx="1885803" cy="1414352"/>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1">
            <a:extLst>
              <a:ext uri="{FF2B5EF4-FFF2-40B4-BE49-F238E27FC236}">
                <a16:creationId xmlns:a16="http://schemas.microsoft.com/office/drawing/2014/main" id="{B61FF75E-9C17-B9D3-20CE-4D48A58EC790}"/>
              </a:ext>
            </a:extLst>
          </p:cNvPr>
          <p:cNvSpPr txBox="1"/>
          <p:nvPr/>
        </p:nvSpPr>
        <p:spPr>
          <a:xfrm>
            <a:off x="6096003" y="184004"/>
            <a:ext cx="6087567" cy="461665"/>
          </a:xfrm>
          <a:prstGeom prst="rect">
            <a:avLst/>
          </a:prstGeom>
          <a:noFill/>
        </p:spPr>
        <p:txBody>
          <a:bodyPr wrap="square" lIns="91440" tIns="45720" rIns="91440" bIns="45720" rtlCol="0" anchor="t">
            <a:spAutoFit/>
          </a:bodyPr>
          <a:lstStyle/>
          <a:p>
            <a:pPr algn="ctr"/>
            <a:r>
              <a:rPr lang="nl-NL" sz="2400" dirty="0">
                <a:latin typeface="Century Gothic"/>
              </a:rPr>
              <a:t>Discussie</a:t>
            </a:r>
            <a:endParaRPr lang="en-US" dirty="0"/>
          </a:p>
        </p:txBody>
      </p:sp>
      <p:sp>
        <p:nvSpPr>
          <p:cNvPr id="11" name="TextBox 10">
            <a:extLst>
              <a:ext uri="{FF2B5EF4-FFF2-40B4-BE49-F238E27FC236}">
                <a16:creationId xmlns:a16="http://schemas.microsoft.com/office/drawing/2014/main" id="{F136B0FE-EB9A-8A5A-97E9-192B1DF92737}"/>
              </a:ext>
            </a:extLst>
          </p:cNvPr>
          <p:cNvSpPr txBox="1"/>
          <p:nvPr/>
        </p:nvSpPr>
        <p:spPr>
          <a:xfrm>
            <a:off x="365186" y="1421617"/>
            <a:ext cx="903174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Century Gothic"/>
                <a:ea typeface="Calibri"/>
                <a:cs typeface="Calibri"/>
              </a:rPr>
              <a:t>Heeft</a:t>
            </a:r>
            <a:r>
              <a:rPr lang="en-US" dirty="0">
                <a:latin typeface="Century Gothic"/>
                <a:ea typeface="Calibri"/>
                <a:cs typeface="Calibri"/>
              </a:rPr>
              <a:t> u </a:t>
            </a:r>
            <a:r>
              <a:rPr lang="en-US" err="1">
                <a:latin typeface="Century Gothic"/>
                <a:ea typeface="Calibri"/>
                <a:cs typeface="Calibri"/>
              </a:rPr>
              <a:t>vragen</a:t>
            </a:r>
            <a:r>
              <a:rPr lang="en-US" dirty="0">
                <a:latin typeface="Century Gothic"/>
                <a:ea typeface="Calibri"/>
                <a:cs typeface="Calibri"/>
              </a:rPr>
              <a:t>?</a:t>
            </a:r>
          </a:p>
          <a:p>
            <a:endParaRPr lang="en-US" dirty="0">
              <a:latin typeface="Century Gothic"/>
              <a:ea typeface="Calibri"/>
              <a:cs typeface="Calibri"/>
            </a:endParaRPr>
          </a:p>
          <a:p>
            <a:r>
              <a:rPr lang="en-US" dirty="0">
                <a:latin typeface="Century Gothic"/>
                <a:ea typeface="Calibri"/>
                <a:cs typeface="Calibri"/>
              </a:rPr>
              <a:t>Wat </a:t>
            </a:r>
            <a:r>
              <a:rPr lang="en-US" dirty="0" err="1">
                <a:latin typeface="Century Gothic"/>
                <a:ea typeface="Calibri"/>
                <a:cs typeface="Calibri"/>
              </a:rPr>
              <a:t>betekent</a:t>
            </a:r>
            <a:r>
              <a:rPr lang="en-US" dirty="0">
                <a:latin typeface="Century Gothic"/>
                <a:ea typeface="Calibri"/>
                <a:cs typeface="Calibri"/>
              </a:rPr>
              <a:t> </a:t>
            </a:r>
            <a:r>
              <a:rPr lang="en-US" dirty="0" err="1">
                <a:latin typeface="Century Gothic"/>
                <a:ea typeface="Calibri"/>
                <a:cs typeface="Calibri"/>
              </a:rPr>
              <a:t>deze</a:t>
            </a:r>
            <a:r>
              <a:rPr lang="en-US" dirty="0">
                <a:latin typeface="Century Gothic"/>
                <a:ea typeface="Calibri"/>
                <a:cs typeface="Calibri"/>
              </a:rPr>
              <a:t> </a:t>
            </a:r>
            <a:r>
              <a:rPr lang="en-US" dirty="0" err="1">
                <a:latin typeface="Century Gothic"/>
                <a:ea typeface="Calibri"/>
                <a:cs typeface="Calibri"/>
              </a:rPr>
              <a:t>boodschap</a:t>
            </a:r>
            <a:r>
              <a:rPr lang="en-US" dirty="0">
                <a:latin typeface="Century Gothic"/>
                <a:ea typeface="Calibri"/>
                <a:cs typeface="Calibri"/>
              </a:rPr>
              <a:t> </a:t>
            </a:r>
            <a:r>
              <a:rPr lang="en-US" dirty="0" err="1">
                <a:latin typeface="Century Gothic"/>
                <a:ea typeface="Calibri"/>
                <a:cs typeface="Calibri"/>
              </a:rPr>
              <a:t>voor</a:t>
            </a:r>
            <a:r>
              <a:rPr lang="en-US" dirty="0">
                <a:latin typeface="Century Gothic"/>
                <a:ea typeface="Calibri"/>
                <a:cs typeface="Calibri"/>
              </a:rPr>
              <a:t> </a:t>
            </a:r>
            <a:r>
              <a:rPr lang="en-US" dirty="0" err="1">
                <a:latin typeface="Century Gothic"/>
                <a:ea typeface="Calibri"/>
                <a:cs typeface="Calibri"/>
              </a:rPr>
              <a:t>uw</a:t>
            </a:r>
            <a:r>
              <a:rPr lang="en-US" dirty="0">
                <a:latin typeface="Century Gothic"/>
                <a:ea typeface="Calibri"/>
                <a:cs typeface="Calibri"/>
              </a:rPr>
              <a:t> </a:t>
            </a:r>
            <a:r>
              <a:rPr lang="en-US" dirty="0" err="1">
                <a:latin typeface="Century Gothic"/>
                <a:ea typeface="Calibri"/>
                <a:cs typeface="Calibri"/>
              </a:rPr>
              <a:t>praktijk</a:t>
            </a:r>
            <a:r>
              <a:rPr lang="en-US" dirty="0">
                <a:latin typeface="Century Gothic"/>
                <a:ea typeface="Calibri"/>
                <a:cs typeface="Calibri"/>
              </a:rPr>
              <a:t>. Kansen? </a:t>
            </a:r>
            <a:r>
              <a:rPr lang="en-US" dirty="0" err="1">
                <a:latin typeface="Century Gothic"/>
                <a:ea typeface="Calibri"/>
                <a:cs typeface="Calibri"/>
              </a:rPr>
              <a:t>Bedreigingen</a:t>
            </a:r>
            <a:r>
              <a:rPr lang="en-US" dirty="0">
                <a:latin typeface="Century Gothic"/>
                <a:ea typeface="Calibri"/>
                <a:cs typeface="Calibri"/>
              </a:rPr>
              <a:t>?</a:t>
            </a:r>
          </a:p>
          <a:p>
            <a:endParaRPr lang="en-US" dirty="0">
              <a:latin typeface="Century Gothic"/>
              <a:ea typeface="Calibri"/>
              <a:cs typeface="Calibri"/>
            </a:endParaRPr>
          </a:p>
          <a:p>
            <a:r>
              <a:rPr lang="en-US" dirty="0">
                <a:latin typeface="Century Gothic"/>
                <a:ea typeface="Calibri"/>
                <a:cs typeface="Calibri"/>
              </a:rPr>
              <a:t>Wat </a:t>
            </a:r>
            <a:r>
              <a:rPr lang="en-US" err="1">
                <a:latin typeface="Century Gothic"/>
                <a:ea typeface="Calibri"/>
                <a:cs typeface="Calibri"/>
              </a:rPr>
              <a:t>geven</a:t>
            </a:r>
            <a:r>
              <a:rPr lang="en-US" dirty="0">
                <a:latin typeface="Century Gothic"/>
                <a:ea typeface="Calibri"/>
                <a:cs typeface="Calibri"/>
              </a:rPr>
              <a:t> we </a:t>
            </a:r>
            <a:r>
              <a:rPr lang="en-US" err="1">
                <a:latin typeface="Century Gothic"/>
                <a:ea typeface="Calibri"/>
                <a:cs typeface="Calibri"/>
              </a:rPr>
              <a:t>elkaar</a:t>
            </a:r>
            <a:r>
              <a:rPr lang="en-US" dirty="0">
                <a:latin typeface="Century Gothic"/>
                <a:ea typeface="Calibri"/>
                <a:cs typeface="Calibri"/>
              </a:rPr>
              <a:t> mee </a:t>
            </a:r>
            <a:r>
              <a:rPr lang="en-US" err="1">
                <a:latin typeface="Century Gothic"/>
                <a:ea typeface="Calibri"/>
                <a:cs typeface="Calibri"/>
              </a:rPr>
              <a:t>voor</a:t>
            </a:r>
            <a:r>
              <a:rPr lang="en-US" dirty="0">
                <a:latin typeface="Century Gothic"/>
                <a:ea typeface="Calibri"/>
                <a:cs typeface="Calibri"/>
              </a:rPr>
              <a:t> </a:t>
            </a:r>
            <a:r>
              <a:rPr lang="en-US" err="1">
                <a:latin typeface="Century Gothic"/>
                <a:ea typeface="Calibri"/>
                <a:cs typeface="Calibri"/>
              </a:rPr>
              <a:t>een</a:t>
            </a:r>
            <a:r>
              <a:rPr lang="en-US" dirty="0">
                <a:latin typeface="Century Gothic"/>
                <a:ea typeface="Calibri"/>
                <a:cs typeface="Calibri"/>
              </a:rPr>
              <a:t> </a:t>
            </a:r>
            <a:r>
              <a:rPr lang="en-US" err="1">
                <a:latin typeface="Century Gothic"/>
                <a:ea typeface="Calibri"/>
                <a:cs typeface="Calibri"/>
              </a:rPr>
              <a:t>goede</a:t>
            </a:r>
            <a:r>
              <a:rPr lang="en-US" dirty="0">
                <a:latin typeface="Century Gothic"/>
                <a:ea typeface="Calibri"/>
                <a:cs typeface="Calibri"/>
              </a:rPr>
              <a:t> lobby of </a:t>
            </a:r>
            <a:r>
              <a:rPr lang="en-US" err="1">
                <a:latin typeface="Century Gothic"/>
                <a:ea typeface="Calibri"/>
                <a:cs typeface="Calibri"/>
              </a:rPr>
              <a:t>escalatie</a:t>
            </a:r>
            <a:r>
              <a:rPr lang="en-US" dirty="0">
                <a:latin typeface="Century Gothic"/>
                <a:ea typeface="Calibri"/>
                <a:cs typeface="Calibri"/>
              </a:rPr>
              <a:t> </a:t>
            </a:r>
            <a:r>
              <a:rPr lang="en-US" err="1">
                <a:latin typeface="Century Gothic"/>
                <a:ea typeface="Calibri"/>
                <a:cs typeface="Calibri"/>
              </a:rPr>
              <a:t>richting</a:t>
            </a:r>
            <a:r>
              <a:rPr lang="en-US" dirty="0">
                <a:latin typeface="Century Gothic"/>
                <a:ea typeface="Calibri"/>
                <a:cs typeface="Calibri"/>
              </a:rPr>
              <a:t> </a:t>
            </a:r>
            <a:r>
              <a:rPr lang="en-US" err="1">
                <a:latin typeface="Century Gothic"/>
                <a:ea typeface="Calibri"/>
                <a:cs typeface="Calibri"/>
              </a:rPr>
              <a:t>rijk</a:t>
            </a:r>
            <a:r>
              <a:rPr lang="en-US" dirty="0">
                <a:latin typeface="Century Gothic"/>
                <a:ea typeface="Calibri"/>
                <a:cs typeface="Calibri"/>
              </a:rPr>
              <a:t>?</a:t>
            </a:r>
          </a:p>
          <a:p>
            <a:endParaRPr lang="en-US" dirty="0">
              <a:latin typeface="Century Gothic"/>
              <a:ea typeface="Calibri"/>
              <a:cs typeface="Calibri"/>
            </a:endParaRPr>
          </a:p>
          <a:p>
            <a:endParaRPr lang="en-US" dirty="0">
              <a:latin typeface="Century Gothic"/>
              <a:ea typeface="Calibri"/>
              <a:cs typeface="Calibri"/>
            </a:endParaRPr>
          </a:p>
          <a:p>
            <a:endParaRPr lang="en-US" dirty="0">
              <a:latin typeface="Century Gothic"/>
              <a:ea typeface="Calibri"/>
              <a:cs typeface="Calibri"/>
            </a:endParaRPr>
          </a:p>
        </p:txBody>
      </p:sp>
    </p:spTree>
    <p:extLst>
      <p:ext uri="{BB962C8B-B14F-4D97-AF65-F5344CB8AC3E}">
        <p14:creationId xmlns:p14="http://schemas.microsoft.com/office/powerpoint/2010/main" val="2826857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a map in the middle&#10;&#10;AI-generated content may be incorrect.">
            <a:extLst>
              <a:ext uri="{FF2B5EF4-FFF2-40B4-BE49-F238E27FC236}">
                <a16:creationId xmlns:a16="http://schemas.microsoft.com/office/drawing/2014/main" id="{D50D2075-E681-9FD8-A0AA-6E6876BA77F7}"/>
              </a:ext>
            </a:extLst>
          </p:cNvPr>
          <p:cNvPicPr>
            <a:picLocks noChangeAspect="1"/>
          </p:cNvPicPr>
          <p:nvPr/>
        </p:nvPicPr>
        <p:blipFill>
          <a:blip r:embed="rId3"/>
          <a:stretch>
            <a:fillRect/>
          </a:stretch>
        </p:blipFill>
        <p:spPr>
          <a:xfrm>
            <a:off x="9107447" y="1272401"/>
            <a:ext cx="2054740" cy="2058068"/>
          </a:xfrm>
          <a:prstGeom prst="rect">
            <a:avLst/>
          </a:prstGeom>
        </p:spPr>
      </p:pic>
      <p:sp>
        <p:nvSpPr>
          <p:cNvPr id="7" name="Rechthoek 6">
            <a:extLst>
              <a:ext uri="{FF2B5EF4-FFF2-40B4-BE49-F238E27FC236}">
                <a16:creationId xmlns:a16="http://schemas.microsoft.com/office/drawing/2014/main" id="{2E72B9F2-3E7D-1198-6AC6-1054F784EDF0}"/>
              </a:ext>
            </a:extLst>
          </p:cNvPr>
          <p:cNvSpPr/>
          <p:nvPr/>
        </p:nvSpPr>
        <p:spPr>
          <a:xfrm>
            <a:off x="10213461" y="5333720"/>
            <a:ext cx="200100" cy="221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Kaart Van Nederland Stockvectorkunst en meer beelden van Nederland -  Nederland, Kaart, Oranje - iStock">
            <a:extLst>
              <a:ext uri="{FF2B5EF4-FFF2-40B4-BE49-F238E27FC236}">
                <a16:creationId xmlns:a16="http://schemas.microsoft.com/office/drawing/2014/main" id="{74A75115-A264-8429-C0A4-E19A4BB6C31A}"/>
              </a:ext>
            </a:extLst>
          </p:cNvPr>
          <p:cNvPicPr>
            <a:picLocks noChangeAspect="1" noChangeArrowheads="1"/>
          </p:cNvPicPr>
          <p:nvPr/>
        </p:nvPicPr>
        <p:blipFill rotWithShape="1">
          <a:blip r:embed="rId4">
            <a:clrChange>
              <a:clrFrom>
                <a:srgbClr val="DEDEDE"/>
              </a:clrFrom>
              <a:clrTo>
                <a:srgbClr val="DEDEDE">
                  <a:alpha val="0"/>
                </a:srgbClr>
              </a:clrTo>
            </a:clrChange>
            <a:extLst>
              <a:ext uri="{BEBA8EAE-BF5A-486C-A8C5-ECC9F3942E4B}">
                <a14:imgProps xmlns:a14="http://schemas.microsoft.com/office/drawing/2010/main">
                  <a14:imgLayer r:embed="rId5">
                    <a14:imgEffect>
                      <a14:brightnessContrast bright="-19000" contrast="26000"/>
                    </a14:imgEffect>
                  </a14:imgLayer>
                </a14:imgProps>
              </a:ext>
              <a:ext uri="{28A0092B-C50C-407E-A947-70E740481C1C}">
                <a14:useLocalDpi xmlns:a14="http://schemas.microsoft.com/office/drawing/2010/main" val="0"/>
              </a:ext>
            </a:extLst>
          </a:blip>
          <a:srcRect l="8570" t="2798" r="9742" b="3712"/>
          <a:stretch/>
        </p:blipFill>
        <p:spPr bwMode="auto">
          <a:xfrm>
            <a:off x="461087" y="1261462"/>
            <a:ext cx="1678906" cy="207704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8B0D4993-A6D9-5EF6-99A5-20C4843AE5F2}"/>
              </a:ext>
            </a:extLst>
          </p:cNvPr>
          <p:cNvSpPr txBox="1"/>
          <p:nvPr/>
        </p:nvSpPr>
        <p:spPr>
          <a:xfrm>
            <a:off x="8422" y="3341816"/>
            <a:ext cx="2646565" cy="523220"/>
          </a:xfrm>
          <a:prstGeom prst="rect">
            <a:avLst/>
          </a:prstGeom>
          <a:noFill/>
        </p:spPr>
        <p:txBody>
          <a:bodyPr wrap="square" lIns="91440" tIns="45720" rIns="91440" bIns="45720" anchor="t">
            <a:spAutoFit/>
          </a:bodyPr>
          <a:lstStyle/>
          <a:p>
            <a:pPr algn="ctr"/>
            <a:r>
              <a:rPr lang="nl-NL" sz="1400">
                <a:latin typeface="Century Gothic"/>
              </a:rPr>
              <a:t>Nationale Programma Woningbouw</a:t>
            </a:r>
          </a:p>
        </p:txBody>
      </p:sp>
      <p:pic>
        <p:nvPicPr>
          <p:cNvPr id="5" name="Afbeelding 4">
            <a:extLst>
              <a:ext uri="{FF2B5EF4-FFF2-40B4-BE49-F238E27FC236}">
                <a16:creationId xmlns:a16="http://schemas.microsoft.com/office/drawing/2014/main" id="{3C5FAAED-99D0-8DE2-28CB-C38A657CA7C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892265" y="4049356"/>
            <a:ext cx="809364" cy="1120123"/>
          </a:xfrm>
          <a:prstGeom prst="rect">
            <a:avLst/>
          </a:prstGeom>
        </p:spPr>
      </p:pic>
      <p:sp>
        <p:nvSpPr>
          <p:cNvPr id="12" name="Tekstvak 11">
            <a:extLst>
              <a:ext uri="{FF2B5EF4-FFF2-40B4-BE49-F238E27FC236}">
                <a16:creationId xmlns:a16="http://schemas.microsoft.com/office/drawing/2014/main" id="{B3D21CA0-A8C4-9180-F026-5F32335E3D92}"/>
              </a:ext>
            </a:extLst>
          </p:cNvPr>
          <p:cNvSpPr txBox="1"/>
          <p:nvPr/>
        </p:nvSpPr>
        <p:spPr>
          <a:xfrm>
            <a:off x="313083" y="5558472"/>
            <a:ext cx="2058767" cy="369332"/>
          </a:xfrm>
          <a:prstGeom prst="rect">
            <a:avLst/>
          </a:prstGeom>
          <a:noFill/>
        </p:spPr>
        <p:txBody>
          <a:bodyPr wrap="square" lIns="91440" tIns="45720" rIns="91440" bIns="45720" anchor="t">
            <a:spAutoFit/>
          </a:bodyPr>
          <a:lstStyle/>
          <a:p>
            <a:pPr algn="ctr"/>
            <a:r>
              <a:rPr lang="nl-NL" b="1">
                <a:latin typeface="Century Gothic"/>
              </a:rPr>
              <a:t>900.000</a:t>
            </a:r>
            <a:endParaRPr lang="nl-NL">
              <a:latin typeface="Century Gothic"/>
            </a:endParaRPr>
          </a:p>
        </p:txBody>
      </p:sp>
      <p:grpSp>
        <p:nvGrpSpPr>
          <p:cNvPr id="15" name="Groep 14">
            <a:extLst>
              <a:ext uri="{FF2B5EF4-FFF2-40B4-BE49-F238E27FC236}">
                <a16:creationId xmlns:a16="http://schemas.microsoft.com/office/drawing/2014/main" id="{DE798C8B-245F-0DB4-6F99-086638C1116E}"/>
              </a:ext>
            </a:extLst>
          </p:cNvPr>
          <p:cNvGrpSpPr/>
          <p:nvPr/>
        </p:nvGrpSpPr>
        <p:grpSpPr>
          <a:xfrm>
            <a:off x="3062802" y="1175996"/>
            <a:ext cx="1664526" cy="2242474"/>
            <a:chOff x="3742572" y="485288"/>
            <a:chExt cx="1232348" cy="2003638"/>
          </a:xfrm>
        </p:grpSpPr>
        <p:pic>
          <p:nvPicPr>
            <p:cNvPr id="1028" name="Picture 4" descr="Participatiecoalitie Noord-Holland helpt met draagvlak voor  energietransitie - Energie Samen Noord-Holland">
              <a:extLst>
                <a:ext uri="{FF2B5EF4-FFF2-40B4-BE49-F238E27FC236}">
                  <a16:creationId xmlns:a16="http://schemas.microsoft.com/office/drawing/2014/main" id="{D3581278-8DE1-721B-F9E2-379416F65134}"/>
                </a:ext>
              </a:extLst>
            </p:cNvPr>
            <p:cNvPicPr>
              <a:picLocks noChangeAspect="1" noChangeArrowheads="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28240" r="25630"/>
            <a:stretch/>
          </p:blipFill>
          <p:spPr bwMode="auto">
            <a:xfrm>
              <a:off x="3742572" y="485288"/>
              <a:ext cx="1232348" cy="2003638"/>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a:extLst>
                <a:ext uri="{FF2B5EF4-FFF2-40B4-BE49-F238E27FC236}">
                  <a16:creationId xmlns:a16="http://schemas.microsoft.com/office/drawing/2014/main" id="{13BFC532-EBD4-1E1F-1CF0-F16E2B9E4816}"/>
                </a:ext>
              </a:extLst>
            </p:cNvPr>
            <p:cNvSpPr/>
            <p:nvPr/>
          </p:nvSpPr>
          <p:spPr>
            <a:xfrm>
              <a:off x="4576513" y="937404"/>
              <a:ext cx="337101"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DC56BAD9-7783-7D42-4131-0CBCD789E8CB}"/>
                </a:ext>
              </a:extLst>
            </p:cNvPr>
            <p:cNvSpPr/>
            <p:nvPr/>
          </p:nvSpPr>
          <p:spPr>
            <a:xfrm>
              <a:off x="4583720" y="1780501"/>
              <a:ext cx="337101"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9" name="Afbeelding 18">
            <a:extLst>
              <a:ext uri="{FF2B5EF4-FFF2-40B4-BE49-F238E27FC236}">
                <a16:creationId xmlns:a16="http://schemas.microsoft.com/office/drawing/2014/main" id="{C01C04BD-6BEB-F741-B62F-5A30331F893C}"/>
              </a:ext>
            </a:extLst>
          </p:cNvPr>
          <p:cNvPicPr>
            <a:picLocks noChangeAspect="1"/>
          </p:cNvPicPr>
          <p:nvPr/>
        </p:nvPicPr>
        <p:blipFill rotWithShape="1">
          <a:blip r:embed="rId9"/>
          <a:srcRect b="12688"/>
          <a:stretch/>
        </p:blipFill>
        <p:spPr>
          <a:xfrm>
            <a:off x="3430858" y="4078882"/>
            <a:ext cx="815046" cy="1124718"/>
          </a:xfrm>
          <a:prstGeom prst="rect">
            <a:avLst/>
          </a:prstGeom>
        </p:spPr>
      </p:pic>
      <p:sp>
        <p:nvSpPr>
          <p:cNvPr id="21" name="Tekstvak 20">
            <a:extLst>
              <a:ext uri="{FF2B5EF4-FFF2-40B4-BE49-F238E27FC236}">
                <a16:creationId xmlns:a16="http://schemas.microsoft.com/office/drawing/2014/main" id="{BC061407-38A5-BC2F-B3A7-C14D392C6F3A}"/>
              </a:ext>
            </a:extLst>
          </p:cNvPr>
          <p:cNvSpPr txBox="1"/>
          <p:nvPr/>
        </p:nvSpPr>
        <p:spPr>
          <a:xfrm>
            <a:off x="2779357" y="5547097"/>
            <a:ext cx="2058767" cy="369332"/>
          </a:xfrm>
          <a:prstGeom prst="rect">
            <a:avLst/>
          </a:prstGeom>
          <a:noFill/>
        </p:spPr>
        <p:txBody>
          <a:bodyPr wrap="square" lIns="91440" tIns="45720" rIns="91440" bIns="45720" anchor="t">
            <a:spAutoFit/>
          </a:bodyPr>
          <a:lstStyle/>
          <a:p>
            <a:pPr algn="ctr"/>
            <a:r>
              <a:rPr lang="nl-NL" b="1">
                <a:latin typeface="Century Gothic"/>
              </a:rPr>
              <a:t>183.600</a:t>
            </a:r>
            <a:endParaRPr lang="nl-NL">
              <a:latin typeface="Century Gothic"/>
            </a:endParaRPr>
          </a:p>
        </p:txBody>
      </p:sp>
      <p:pic>
        <p:nvPicPr>
          <p:cNvPr id="24" name="Afbeelding 23">
            <a:extLst>
              <a:ext uri="{FF2B5EF4-FFF2-40B4-BE49-F238E27FC236}">
                <a16:creationId xmlns:a16="http://schemas.microsoft.com/office/drawing/2014/main" id="{801031DB-6126-8574-E45C-0BDDBB9E1825}"/>
              </a:ext>
            </a:extLst>
          </p:cNvPr>
          <p:cNvPicPr>
            <a:picLocks noChangeAspect="1"/>
          </p:cNvPicPr>
          <p:nvPr/>
        </p:nvPicPr>
        <p:blipFill>
          <a:blip r:embed="rId10"/>
          <a:stretch>
            <a:fillRect/>
          </a:stretch>
        </p:blipFill>
        <p:spPr>
          <a:xfrm>
            <a:off x="7484176" y="4087055"/>
            <a:ext cx="846299" cy="1116075"/>
          </a:xfrm>
          <a:prstGeom prst="rect">
            <a:avLst/>
          </a:prstGeom>
          <a:ln>
            <a:solidFill>
              <a:schemeClr val="tx2">
                <a:lumMod val="50000"/>
                <a:lumOff val="50000"/>
              </a:schemeClr>
            </a:solidFill>
          </a:ln>
        </p:spPr>
      </p:pic>
      <p:pic>
        <p:nvPicPr>
          <p:cNvPr id="27" name="Afbeelding 26">
            <a:extLst>
              <a:ext uri="{FF2B5EF4-FFF2-40B4-BE49-F238E27FC236}">
                <a16:creationId xmlns:a16="http://schemas.microsoft.com/office/drawing/2014/main" id="{99724E3D-95F5-ED1A-4F36-C00BB20F991A}"/>
              </a:ext>
            </a:extLst>
          </p:cNvPr>
          <p:cNvPicPr>
            <a:picLocks noChangeAspect="1"/>
          </p:cNvPicPr>
          <p:nvPr/>
        </p:nvPicPr>
        <p:blipFill>
          <a:blip r:embed="rId11"/>
          <a:stretch>
            <a:fillRect/>
          </a:stretch>
        </p:blipFill>
        <p:spPr>
          <a:xfrm>
            <a:off x="5328035" y="4067509"/>
            <a:ext cx="809365" cy="1124718"/>
          </a:xfrm>
          <a:prstGeom prst="rect">
            <a:avLst/>
          </a:prstGeom>
        </p:spPr>
      </p:pic>
      <p:pic>
        <p:nvPicPr>
          <p:cNvPr id="30" name="Afbeelding 29">
            <a:extLst>
              <a:ext uri="{FF2B5EF4-FFF2-40B4-BE49-F238E27FC236}">
                <a16:creationId xmlns:a16="http://schemas.microsoft.com/office/drawing/2014/main" id="{278E37E0-7610-BF27-432B-4BE1547E3315}"/>
              </a:ext>
            </a:extLst>
          </p:cNvPr>
          <p:cNvPicPr>
            <a:picLocks noChangeAspect="1"/>
          </p:cNvPicPr>
          <p:nvPr/>
        </p:nvPicPr>
        <p:blipFill rotWithShape="1">
          <a:blip r:embed="rId12"/>
          <a:srcRect r="56248" b="14224"/>
          <a:stretch/>
        </p:blipFill>
        <p:spPr>
          <a:xfrm>
            <a:off x="6406719" y="4087055"/>
            <a:ext cx="808138" cy="1116075"/>
          </a:xfrm>
          <a:prstGeom prst="rect">
            <a:avLst/>
          </a:prstGeom>
          <a:ln>
            <a:solidFill>
              <a:schemeClr val="bg1">
                <a:lumMod val="75000"/>
              </a:schemeClr>
            </a:solidFill>
          </a:ln>
        </p:spPr>
      </p:pic>
      <p:grpSp>
        <p:nvGrpSpPr>
          <p:cNvPr id="40" name="Groep 39">
            <a:extLst>
              <a:ext uri="{FF2B5EF4-FFF2-40B4-BE49-F238E27FC236}">
                <a16:creationId xmlns:a16="http://schemas.microsoft.com/office/drawing/2014/main" id="{05360682-1816-73A0-E33D-25BF95E16414}"/>
              </a:ext>
            </a:extLst>
          </p:cNvPr>
          <p:cNvGrpSpPr/>
          <p:nvPr/>
        </p:nvGrpSpPr>
        <p:grpSpPr>
          <a:xfrm>
            <a:off x="5848832" y="1172385"/>
            <a:ext cx="2058057" cy="2886619"/>
            <a:chOff x="5633963" y="612593"/>
            <a:chExt cx="1309612" cy="2037685"/>
          </a:xfrm>
        </p:grpSpPr>
        <p:grpSp>
          <p:nvGrpSpPr>
            <p:cNvPr id="32" name="Groep 31">
              <a:extLst>
                <a:ext uri="{FF2B5EF4-FFF2-40B4-BE49-F238E27FC236}">
                  <a16:creationId xmlns:a16="http://schemas.microsoft.com/office/drawing/2014/main" id="{BBD436CE-66DB-8A2C-F832-11D0835136C7}"/>
                </a:ext>
              </a:extLst>
            </p:cNvPr>
            <p:cNvGrpSpPr/>
            <p:nvPr/>
          </p:nvGrpSpPr>
          <p:grpSpPr>
            <a:xfrm>
              <a:off x="5669212" y="612593"/>
              <a:ext cx="1232348" cy="2003638"/>
              <a:chOff x="3742572" y="485288"/>
              <a:chExt cx="1232348" cy="2003638"/>
            </a:xfrm>
          </p:grpSpPr>
          <p:pic>
            <p:nvPicPr>
              <p:cNvPr id="34" name="Picture 4" descr="Participatiecoalitie Noord-Holland helpt met draagvlak voor  energietransitie - Energie Samen Noord-Holland">
                <a:extLst>
                  <a:ext uri="{FF2B5EF4-FFF2-40B4-BE49-F238E27FC236}">
                    <a16:creationId xmlns:a16="http://schemas.microsoft.com/office/drawing/2014/main" id="{B2ED0DCF-EE58-7DB7-600A-35FC8EE1B95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240" r="25630"/>
              <a:stretch/>
            </p:blipFill>
            <p:spPr bwMode="auto">
              <a:xfrm>
                <a:off x="3742572" y="485288"/>
                <a:ext cx="1232348" cy="2003638"/>
              </a:xfrm>
              <a:prstGeom prst="rect">
                <a:avLst/>
              </a:prstGeom>
              <a:extLst>
                <a:ext uri="{909E8E84-426E-40DD-AFC4-6F175D3DCCD1}">
                  <a14:hiddenFill xmlns:a14="http://schemas.microsoft.com/office/drawing/2010/main">
                    <a:solidFill>
                      <a:srgbClr val="FFFFFF"/>
                    </a:solidFill>
                  </a14:hiddenFill>
                </a:ext>
              </a:extLst>
            </p:spPr>
          </p:pic>
          <p:sp>
            <p:nvSpPr>
              <p:cNvPr id="36" name="Rechthoek 35">
                <a:extLst>
                  <a:ext uri="{FF2B5EF4-FFF2-40B4-BE49-F238E27FC236}">
                    <a16:creationId xmlns:a16="http://schemas.microsoft.com/office/drawing/2014/main" id="{802B4D38-FEC9-A55D-9145-48B74FD7E5BE}"/>
                  </a:ext>
                </a:extLst>
              </p:cNvPr>
              <p:cNvSpPr/>
              <p:nvPr/>
            </p:nvSpPr>
            <p:spPr>
              <a:xfrm>
                <a:off x="4583720" y="1780501"/>
                <a:ext cx="337101"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9" name="Vrije vorm: vorm 38">
              <a:extLst>
                <a:ext uri="{FF2B5EF4-FFF2-40B4-BE49-F238E27FC236}">
                  <a16:creationId xmlns:a16="http://schemas.microsoft.com/office/drawing/2014/main" id="{1BF1F179-522D-3A09-420F-4E500AF16896}"/>
                </a:ext>
              </a:extLst>
            </p:cNvPr>
            <p:cNvSpPr/>
            <p:nvPr/>
          </p:nvSpPr>
          <p:spPr>
            <a:xfrm>
              <a:off x="5633963" y="1734457"/>
              <a:ext cx="1309612" cy="915821"/>
            </a:xfrm>
            <a:custGeom>
              <a:avLst/>
              <a:gdLst>
                <a:gd name="connsiteX0" fmla="*/ 179009 w 1303867"/>
                <a:gd name="connsiteY0" fmla="*/ 140305 h 599924"/>
                <a:gd name="connsiteX1" fmla="*/ 290286 w 1303867"/>
                <a:gd name="connsiteY1" fmla="*/ 157238 h 599924"/>
                <a:gd name="connsiteX2" fmla="*/ 324152 w 1303867"/>
                <a:gd name="connsiteY2" fmla="*/ 154819 h 599924"/>
                <a:gd name="connsiteX3" fmla="*/ 319314 w 1303867"/>
                <a:gd name="connsiteY3" fmla="*/ 193524 h 599924"/>
                <a:gd name="connsiteX4" fmla="*/ 333828 w 1303867"/>
                <a:gd name="connsiteY4" fmla="*/ 208038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46705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19314 w 1303867"/>
                <a:gd name="connsiteY3" fmla="*/ 193524 h 599924"/>
                <a:gd name="connsiteX4" fmla="*/ 333828 w 1303867"/>
                <a:gd name="connsiteY4" fmla="*/ 208038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46705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19314 w 1303867"/>
                <a:gd name="connsiteY3" fmla="*/ 193524 h 599924"/>
                <a:gd name="connsiteX4" fmla="*/ 348342 w 1303867"/>
                <a:gd name="connsiteY4" fmla="*/ 195943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46705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19314 w 1303867"/>
                <a:gd name="connsiteY3" fmla="*/ 193524 h 599924"/>
                <a:gd name="connsiteX4" fmla="*/ 348342 w 1303867"/>
                <a:gd name="connsiteY4" fmla="*/ 195943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19314 w 1303867"/>
                <a:gd name="connsiteY3" fmla="*/ 193524 h 599924"/>
                <a:gd name="connsiteX4" fmla="*/ 343504 w 1303867"/>
                <a:gd name="connsiteY4" fmla="*/ 188686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09638 w 1303867"/>
                <a:gd name="connsiteY3" fmla="*/ 179010 h 599924"/>
                <a:gd name="connsiteX4" fmla="*/ 343504 w 1303867"/>
                <a:gd name="connsiteY4" fmla="*/ 188686 h 599924"/>
                <a:gd name="connsiteX5" fmla="*/ 350762 w 1303867"/>
                <a:gd name="connsiteY5" fmla="*/ 212876 h 599924"/>
                <a:gd name="connsiteX6" fmla="*/ 396724 w 1303867"/>
                <a:gd name="connsiteY6" fmla="*/ 181429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09638 w 1303867"/>
                <a:gd name="connsiteY3" fmla="*/ 179010 h 599924"/>
                <a:gd name="connsiteX4" fmla="*/ 343504 w 1303867"/>
                <a:gd name="connsiteY4" fmla="*/ 188686 h 599924"/>
                <a:gd name="connsiteX5" fmla="*/ 350762 w 1303867"/>
                <a:gd name="connsiteY5" fmla="*/ 212876 h 599924"/>
                <a:gd name="connsiteX6" fmla="*/ 387047 w 1303867"/>
                <a:gd name="connsiteY6" fmla="*/ 179010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26571 w 1303867"/>
                <a:gd name="connsiteY3" fmla="*/ 179010 h 599924"/>
                <a:gd name="connsiteX4" fmla="*/ 343504 w 1303867"/>
                <a:gd name="connsiteY4" fmla="*/ 188686 h 599924"/>
                <a:gd name="connsiteX5" fmla="*/ 350762 w 1303867"/>
                <a:gd name="connsiteY5" fmla="*/ 212876 h 599924"/>
                <a:gd name="connsiteX6" fmla="*/ 387047 w 1303867"/>
                <a:gd name="connsiteY6" fmla="*/ 179010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44286 w 1303867"/>
                <a:gd name="connsiteY15" fmla="*/ 26610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599924"/>
                <a:gd name="connsiteX1" fmla="*/ 287867 w 1303867"/>
                <a:gd name="connsiteY1" fmla="*/ 142724 h 599924"/>
                <a:gd name="connsiteX2" fmla="*/ 324152 w 1303867"/>
                <a:gd name="connsiteY2" fmla="*/ 154819 h 599924"/>
                <a:gd name="connsiteX3" fmla="*/ 326571 w 1303867"/>
                <a:gd name="connsiteY3" fmla="*/ 179010 h 599924"/>
                <a:gd name="connsiteX4" fmla="*/ 343504 w 1303867"/>
                <a:gd name="connsiteY4" fmla="*/ 188686 h 599924"/>
                <a:gd name="connsiteX5" fmla="*/ 350762 w 1303867"/>
                <a:gd name="connsiteY5" fmla="*/ 212876 h 599924"/>
                <a:gd name="connsiteX6" fmla="*/ 387047 w 1303867"/>
                <a:gd name="connsiteY6" fmla="*/ 179010 h 599924"/>
                <a:gd name="connsiteX7" fmla="*/ 374952 w 1303867"/>
                <a:gd name="connsiteY7" fmla="*/ 154819 h 599924"/>
                <a:gd name="connsiteX8" fmla="*/ 418495 w 1303867"/>
                <a:gd name="connsiteY8" fmla="*/ 169333 h 599924"/>
                <a:gd name="connsiteX9" fmla="*/ 454781 w 1303867"/>
                <a:gd name="connsiteY9" fmla="*/ 142724 h 599924"/>
                <a:gd name="connsiteX10" fmla="*/ 459619 w 1303867"/>
                <a:gd name="connsiteY10" fmla="*/ 125791 h 599924"/>
                <a:gd name="connsiteX11" fmla="*/ 481390 w 1303867"/>
                <a:gd name="connsiteY11" fmla="*/ 125791 h 599924"/>
                <a:gd name="connsiteX12" fmla="*/ 508000 w 1303867"/>
                <a:gd name="connsiteY12" fmla="*/ 89505 h 599924"/>
                <a:gd name="connsiteX13" fmla="*/ 510419 w 1303867"/>
                <a:gd name="connsiteY13" fmla="*/ 67733 h 599924"/>
                <a:gd name="connsiteX14" fmla="*/ 539448 w 1303867"/>
                <a:gd name="connsiteY14" fmla="*/ 48381 h 599924"/>
                <a:gd name="connsiteX15" fmla="*/ 539447 w 1303867"/>
                <a:gd name="connsiteY15" fmla="*/ 19352 h 599924"/>
                <a:gd name="connsiteX16" fmla="*/ 563638 w 1303867"/>
                <a:gd name="connsiteY16" fmla="*/ 9676 h 599924"/>
                <a:gd name="connsiteX17" fmla="*/ 563638 w 1303867"/>
                <a:gd name="connsiteY17" fmla="*/ 9676 h 599924"/>
                <a:gd name="connsiteX18" fmla="*/ 602343 w 1303867"/>
                <a:gd name="connsiteY18" fmla="*/ 0 h 599924"/>
                <a:gd name="connsiteX19" fmla="*/ 612019 w 1303867"/>
                <a:gd name="connsiteY19" fmla="*/ 12095 h 599924"/>
                <a:gd name="connsiteX20" fmla="*/ 612019 w 1303867"/>
                <a:gd name="connsiteY20" fmla="*/ 29029 h 599924"/>
                <a:gd name="connsiteX21" fmla="*/ 653143 w 1303867"/>
                <a:gd name="connsiteY21" fmla="*/ 29029 h 599924"/>
                <a:gd name="connsiteX22" fmla="*/ 662819 w 1303867"/>
                <a:gd name="connsiteY22" fmla="*/ 14514 h 599924"/>
                <a:gd name="connsiteX23" fmla="*/ 665238 w 1303867"/>
                <a:gd name="connsiteY23" fmla="*/ 0 h 599924"/>
                <a:gd name="connsiteX24" fmla="*/ 691848 w 1303867"/>
                <a:gd name="connsiteY24" fmla="*/ 2419 h 599924"/>
                <a:gd name="connsiteX25" fmla="*/ 1303867 w 1303867"/>
                <a:gd name="connsiteY25" fmla="*/ 544286 h 599924"/>
                <a:gd name="connsiteX26" fmla="*/ 0 w 1303867"/>
                <a:gd name="connsiteY26" fmla="*/ 599924 h 599924"/>
                <a:gd name="connsiteX27" fmla="*/ 179009 w 1303867"/>
                <a:gd name="connsiteY27" fmla="*/ 140305 h 599924"/>
                <a:gd name="connsiteX0" fmla="*/ 179009 w 1303867"/>
                <a:gd name="connsiteY0" fmla="*/ 140305 h 797728"/>
                <a:gd name="connsiteX1" fmla="*/ 287867 w 1303867"/>
                <a:gd name="connsiteY1" fmla="*/ 142724 h 797728"/>
                <a:gd name="connsiteX2" fmla="*/ 324152 w 1303867"/>
                <a:gd name="connsiteY2" fmla="*/ 154819 h 797728"/>
                <a:gd name="connsiteX3" fmla="*/ 326571 w 1303867"/>
                <a:gd name="connsiteY3" fmla="*/ 179010 h 797728"/>
                <a:gd name="connsiteX4" fmla="*/ 343504 w 1303867"/>
                <a:gd name="connsiteY4" fmla="*/ 188686 h 797728"/>
                <a:gd name="connsiteX5" fmla="*/ 350762 w 1303867"/>
                <a:gd name="connsiteY5" fmla="*/ 212876 h 797728"/>
                <a:gd name="connsiteX6" fmla="*/ 387047 w 1303867"/>
                <a:gd name="connsiteY6" fmla="*/ 179010 h 797728"/>
                <a:gd name="connsiteX7" fmla="*/ 374952 w 1303867"/>
                <a:gd name="connsiteY7" fmla="*/ 154819 h 797728"/>
                <a:gd name="connsiteX8" fmla="*/ 418495 w 1303867"/>
                <a:gd name="connsiteY8" fmla="*/ 169333 h 797728"/>
                <a:gd name="connsiteX9" fmla="*/ 454781 w 1303867"/>
                <a:gd name="connsiteY9" fmla="*/ 142724 h 797728"/>
                <a:gd name="connsiteX10" fmla="*/ 459619 w 1303867"/>
                <a:gd name="connsiteY10" fmla="*/ 125791 h 797728"/>
                <a:gd name="connsiteX11" fmla="*/ 481390 w 1303867"/>
                <a:gd name="connsiteY11" fmla="*/ 125791 h 797728"/>
                <a:gd name="connsiteX12" fmla="*/ 508000 w 1303867"/>
                <a:gd name="connsiteY12" fmla="*/ 89505 h 797728"/>
                <a:gd name="connsiteX13" fmla="*/ 510419 w 1303867"/>
                <a:gd name="connsiteY13" fmla="*/ 67733 h 797728"/>
                <a:gd name="connsiteX14" fmla="*/ 539448 w 1303867"/>
                <a:gd name="connsiteY14" fmla="*/ 48381 h 797728"/>
                <a:gd name="connsiteX15" fmla="*/ 539447 w 1303867"/>
                <a:gd name="connsiteY15" fmla="*/ 19352 h 797728"/>
                <a:gd name="connsiteX16" fmla="*/ 563638 w 1303867"/>
                <a:gd name="connsiteY16" fmla="*/ 9676 h 797728"/>
                <a:gd name="connsiteX17" fmla="*/ 563638 w 1303867"/>
                <a:gd name="connsiteY17" fmla="*/ 9676 h 797728"/>
                <a:gd name="connsiteX18" fmla="*/ 602343 w 1303867"/>
                <a:gd name="connsiteY18" fmla="*/ 0 h 797728"/>
                <a:gd name="connsiteX19" fmla="*/ 612019 w 1303867"/>
                <a:gd name="connsiteY19" fmla="*/ 12095 h 797728"/>
                <a:gd name="connsiteX20" fmla="*/ 612019 w 1303867"/>
                <a:gd name="connsiteY20" fmla="*/ 29029 h 797728"/>
                <a:gd name="connsiteX21" fmla="*/ 653143 w 1303867"/>
                <a:gd name="connsiteY21" fmla="*/ 29029 h 797728"/>
                <a:gd name="connsiteX22" fmla="*/ 662819 w 1303867"/>
                <a:gd name="connsiteY22" fmla="*/ 14514 h 797728"/>
                <a:gd name="connsiteX23" fmla="*/ 665238 w 1303867"/>
                <a:gd name="connsiteY23" fmla="*/ 0 h 797728"/>
                <a:gd name="connsiteX24" fmla="*/ 691848 w 1303867"/>
                <a:gd name="connsiteY24" fmla="*/ 2419 h 797728"/>
                <a:gd name="connsiteX25" fmla="*/ 1303867 w 1303867"/>
                <a:gd name="connsiteY25" fmla="*/ 544286 h 797728"/>
                <a:gd name="connsiteX26" fmla="*/ 133792 w 1303867"/>
                <a:gd name="connsiteY26" fmla="*/ 797728 h 797728"/>
                <a:gd name="connsiteX27" fmla="*/ 0 w 1303867"/>
                <a:gd name="connsiteY27" fmla="*/ 599924 h 797728"/>
                <a:gd name="connsiteX28" fmla="*/ 179009 w 1303867"/>
                <a:gd name="connsiteY28" fmla="*/ 140305 h 797728"/>
                <a:gd name="connsiteX0" fmla="*/ 179009 w 1309612"/>
                <a:gd name="connsiteY0" fmla="*/ 140305 h 915821"/>
                <a:gd name="connsiteX1" fmla="*/ 287867 w 1309612"/>
                <a:gd name="connsiteY1" fmla="*/ 142724 h 915821"/>
                <a:gd name="connsiteX2" fmla="*/ 324152 w 1309612"/>
                <a:gd name="connsiteY2" fmla="*/ 154819 h 915821"/>
                <a:gd name="connsiteX3" fmla="*/ 326571 w 1309612"/>
                <a:gd name="connsiteY3" fmla="*/ 179010 h 915821"/>
                <a:gd name="connsiteX4" fmla="*/ 343504 w 1309612"/>
                <a:gd name="connsiteY4" fmla="*/ 188686 h 915821"/>
                <a:gd name="connsiteX5" fmla="*/ 350762 w 1309612"/>
                <a:gd name="connsiteY5" fmla="*/ 212876 h 915821"/>
                <a:gd name="connsiteX6" fmla="*/ 387047 w 1309612"/>
                <a:gd name="connsiteY6" fmla="*/ 179010 h 915821"/>
                <a:gd name="connsiteX7" fmla="*/ 374952 w 1309612"/>
                <a:gd name="connsiteY7" fmla="*/ 154819 h 915821"/>
                <a:gd name="connsiteX8" fmla="*/ 418495 w 1309612"/>
                <a:gd name="connsiteY8" fmla="*/ 169333 h 915821"/>
                <a:gd name="connsiteX9" fmla="*/ 454781 w 1309612"/>
                <a:gd name="connsiteY9" fmla="*/ 142724 h 915821"/>
                <a:gd name="connsiteX10" fmla="*/ 459619 w 1309612"/>
                <a:gd name="connsiteY10" fmla="*/ 125791 h 915821"/>
                <a:gd name="connsiteX11" fmla="*/ 481390 w 1309612"/>
                <a:gd name="connsiteY11" fmla="*/ 125791 h 915821"/>
                <a:gd name="connsiteX12" fmla="*/ 508000 w 1309612"/>
                <a:gd name="connsiteY12" fmla="*/ 89505 h 915821"/>
                <a:gd name="connsiteX13" fmla="*/ 510419 w 1309612"/>
                <a:gd name="connsiteY13" fmla="*/ 67733 h 915821"/>
                <a:gd name="connsiteX14" fmla="*/ 539448 w 1309612"/>
                <a:gd name="connsiteY14" fmla="*/ 48381 h 915821"/>
                <a:gd name="connsiteX15" fmla="*/ 539447 w 1309612"/>
                <a:gd name="connsiteY15" fmla="*/ 19352 h 915821"/>
                <a:gd name="connsiteX16" fmla="*/ 563638 w 1309612"/>
                <a:gd name="connsiteY16" fmla="*/ 9676 h 915821"/>
                <a:gd name="connsiteX17" fmla="*/ 563638 w 1309612"/>
                <a:gd name="connsiteY17" fmla="*/ 9676 h 915821"/>
                <a:gd name="connsiteX18" fmla="*/ 602343 w 1309612"/>
                <a:gd name="connsiteY18" fmla="*/ 0 h 915821"/>
                <a:gd name="connsiteX19" fmla="*/ 612019 w 1309612"/>
                <a:gd name="connsiteY19" fmla="*/ 12095 h 915821"/>
                <a:gd name="connsiteX20" fmla="*/ 612019 w 1309612"/>
                <a:gd name="connsiteY20" fmla="*/ 29029 h 915821"/>
                <a:gd name="connsiteX21" fmla="*/ 653143 w 1309612"/>
                <a:gd name="connsiteY21" fmla="*/ 29029 h 915821"/>
                <a:gd name="connsiteX22" fmla="*/ 662819 w 1309612"/>
                <a:gd name="connsiteY22" fmla="*/ 14514 h 915821"/>
                <a:gd name="connsiteX23" fmla="*/ 665238 w 1309612"/>
                <a:gd name="connsiteY23" fmla="*/ 0 h 915821"/>
                <a:gd name="connsiteX24" fmla="*/ 691848 w 1309612"/>
                <a:gd name="connsiteY24" fmla="*/ 2419 h 915821"/>
                <a:gd name="connsiteX25" fmla="*/ 1303867 w 1309612"/>
                <a:gd name="connsiteY25" fmla="*/ 544286 h 915821"/>
                <a:gd name="connsiteX26" fmla="*/ 1007998 w 1309612"/>
                <a:gd name="connsiteY26" fmla="*/ 908259 h 915821"/>
                <a:gd name="connsiteX27" fmla="*/ 133792 w 1309612"/>
                <a:gd name="connsiteY27" fmla="*/ 797728 h 915821"/>
                <a:gd name="connsiteX28" fmla="*/ 0 w 1309612"/>
                <a:gd name="connsiteY28" fmla="*/ 599924 h 915821"/>
                <a:gd name="connsiteX29" fmla="*/ 179009 w 1309612"/>
                <a:gd name="connsiteY29" fmla="*/ 140305 h 91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9612" h="915821">
                  <a:moveTo>
                    <a:pt x="179009" y="140305"/>
                  </a:moveTo>
                  <a:lnTo>
                    <a:pt x="287867" y="142724"/>
                  </a:lnTo>
                  <a:lnTo>
                    <a:pt x="324152" y="154819"/>
                  </a:lnTo>
                  <a:lnTo>
                    <a:pt x="326571" y="179010"/>
                  </a:lnTo>
                  <a:lnTo>
                    <a:pt x="343504" y="188686"/>
                  </a:lnTo>
                  <a:lnTo>
                    <a:pt x="350762" y="212876"/>
                  </a:lnTo>
                  <a:lnTo>
                    <a:pt x="387047" y="179010"/>
                  </a:lnTo>
                  <a:lnTo>
                    <a:pt x="374952" y="154819"/>
                  </a:lnTo>
                  <a:lnTo>
                    <a:pt x="418495" y="169333"/>
                  </a:lnTo>
                  <a:lnTo>
                    <a:pt x="454781" y="142724"/>
                  </a:lnTo>
                  <a:lnTo>
                    <a:pt x="459619" y="125791"/>
                  </a:lnTo>
                  <a:lnTo>
                    <a:pt x="481390" y="125791"/>
                  </a:lnTo>
                  <a:lnTo>
                    <a:pt x="508000" y="89505"/>
                  </a:lnTo>
                  <a:lnTo>
                    <a:pt x="510419" y="67733"/>
                  </a:lnTo>
                  <a:lnTo>
                    <a:pt x="539448" y="48381"/>
                  </a:lnTo>
                  <a:cubicBezTo>
                    <a:pt x="539448" y="38705"/>
                    <a:pt x="539447" y="29028"/>
                    <a:pt x="539447" y="19352"/>
                  </a:cubicBezTo>
                  <a:lnTo>
                    <a:pt x="563638" y="9676"/>
                  </a:lnTo>
                  <a:lnTo>
                    <a:pt x="563638" y="9676"/>
                  </a:lnTo>
                  <a:lnTo>
                    <a:pt x="602343" y="0"/>
                  </a:lnTo>
                  <a:lnTo>
                    <a:pt x="612019" y="12095"/>
                  </a:lnTo>
                  <a:lnTo>
                    <a:pt x="612019" y="29029"/>
                  </a:lnTo>
                  <a:lnTo>
                    <a:pt x="653143" y="29029"/>
                  </a:lnTo>
                  <a:lnTo>
                    <a:pt x="662819" y="14514"/>
                  </a:lnTo>
                  <a:lnTo>
                    <a:pt x="665238" y="0"/>
                  </a:lnTo>
                  <a:lnTo>
                    <a:pt x="691848" y="2419"/>
                  </a:lnTo>
                  <a:lnTo>
                    <a:pt x="1303867" y="544286"/>
                  </a:lnTo>
                  <a:cubicBezTo>
                    <a:pt x="1339811" y="648367"/>
                    <a:pt x="1203010" y="866019"/>
                    <a:pt x="1007998" y="908259"/>
                  </a:cubicBezTo>
                  <a:cubicBezTo>
                    <a:pt x="812986" y="950499"/>
                    <a:pt x="285044" y="802225"/>
                    <a:pt x="133792" y="797728"/>
                  </a:cubicBezTo>
                  <a:lnTo>
                    <a:pt x="0" y="599924"/>
                  </a:lnTo>
                  <a:lnTo>
                    <a:pt x="179009" y="140305"/>
                  </a:lnTo>
                  <a:close/>
                </a:path>
              </a:pathLst>
            </a:custGeom>
            <a:solidFill>
              <a:schemeClr val="bg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1" name="Rechteraccolade 40">
            <a:extLst>
              <a:ext uri="{FF2B5EF4-FFF2-40B4-BE49-F238E27FC236}">
                <a16:creationId xmlns:a16="http://schemas.microsoft.com/office/drawing/2014/main" id="{253BC2C7-2604-A14C-89A9-6E852C0A7F3D}"/>
              </a:ext>
            </a:extLst>
          </p:cNvPr>
          <p:cNvSpPr/>
          <p:nvPr/>
        </p:nvSpPr>
        <p:spPr>
          <a:xfrm rot="16200000">
            <a:off x="6702810" y="2171710"/>
            <a:ext cx="252892" cy="3002440"/>
          </a:xfrm>
          <a:prstGeom prst="rightBrace">
            <a:avLst>
              <a:gd name="adj1" fmla="val 0"/>
              <a:gd name="adj2" fmla="val 49238"/>
            </a:avLst>
          </a:prstGeom>
          <a:ln w="38100">
            <a:solidFill>
              <a:srgbClr val="0093D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42" name="Tekstvak 41">
            <a:extLst>
              <a:ext uri="{FF2B5EF4-FFF2-40B4-BE49-F238E27FC236}">
                <a16:creationId xmlns:a16="http://schemas.microsoft.com/office/drawing/2014/main" id="{B20E070A-3EEF-4781-1959-1C0D51F8EF8D}"/>
              </a:ext>
            </a:extLst>
          </p:cNvPr>
          <p:cNvSpPr txBox="1"/>
          <p:nvPr/>
        </p:nvSpPr>
        <p:spPr>
          <a:xfrm>
            <a:off x="2369121" y="3337155"/>
            <a:ext cx="2920103" cy="738664"/>
          </a:xfrm>
          <a:prstGeom prst="rect">
            <a:avLst/>
          </a:prstGeom>
          <a:noFill/>
        </p:spPr>
        <p:txBody>
          <a:bodyPr wrap="square" lIns="91440" tIns="45720" rIns="91440" bIns="45720" anchor="t">
            <a:spAutoFit/>
          </a:bodyPr>
          <a:lstStyle/>
          <a:p>
            <a:pPr algn="ctr"/>
            <a:r>
              <a:rPr lang="nl-NL" sz="1400">
                <a:latin typeface="Century Gothic"/>
              </a:rPr>
              <a:t>PNH</a:t>
            </a:r>
            <a:endParaRPr lang="nl-NL" sz="1400">
              <a:latin typeface="Century Gothic"/>
              <a:cs typeface="Calibri"/>
            </a:endParaRPr>
          </a:p>
          <a:p>
            <a:pPr algn="ctr"/>
            <a:r>
              <a:rPr lang="nl-NL" sz="1400">
                <a:latin typeface="Century Gothic"/>
              </a:rPr>
              <a:t>Woningbouw-</a:t>
            </a:r>
            <a:endParaRPr lang="nl-NL" sz="1400">
              <a:latin typeface="Century Gothic"/>
              <a:cs typeface="Calibri"/>
            </a:endParaRPr>
          </a:p>
          <a:p>
            <a:pPr algn="ctr"/>
            <a:r>
              <a:rPr lang="nl-NL" sz="1400">
                <a:latin typeface="Century Gothic"/>
              </a:rPr>
              <a:t>afspraken</a:t>
            </a:r>
            <a:endParaRPr lang="nl-NL" sz="1400">
              <a:latin typeface="Century Gothic"/>
              <a:cs typeface="Calibri"/>
            </a:endParaRPr>
          </a:p>
        </p:txBody>
      </p:sp>
      <p:sp>
        <p:nvSpPr>
          <p:cNvPr id="43" name="Tekstvak 42">
            <a:extLst>
              <a:ext uri="{FF2B5EF4-FFF2-40B4-BE49-F238E27FC236}">
                <a16:creationId xmlns:a16="http://schemas.microsoft.com/office/drawing/2014/main" id="{1716F6CC-B356-6E31-2F25-E3AFB6514ECF}"/>
              </a:ext>
            </a:extLst>
          </p:cNvPr>
          <p:cNvSpPr txBox="1"/>
          <p:nvPr/>
        </p:nvSpPr>
        <p:spPr>
          <a:xfrm>
            <a:off x="5395608" y="3124438"/>
            <a:ext cx="2646565" cy="307777"/>
          </a:xfrm>
          <a:prstGeom prst="rect">
            <a:avLst/>
          </a:prstGeom>
          <a:noFill/>
        </p:spPr>
        <p:txBody>
          <a:bodyPr wrap="square" lIns="91440" tIns="45720" rIns="91440" bIns="45720" anchor="t">
            <a:spAutoFit/>
          </a:bodyPr>
          <a:lstStyle/>
          <a:p>
            <a:pPr algn="ctr"/>
            <a:r>
              <a:rPr lang="nl-NL" sz="1400">
                <a:latin typeface="Century Gothic"/>
              </a:rPr>
              <a:t>Woondeal NHN</a:t>
            </a:r>
            <a:endParaRPr lang="nl-NL" sz="1400">
              <a:latin typeface="Century Gothic"/>
              <a:cs typeface="Calibri"/>
            </a:endParaRPr>
          </a:p>
        </p:txBody>
      </p:sp>
      <p:sp>
        <p:nvSpPr>
          <p:cNvPr id="44" name="Tekstvak 43">
            <a:extLst>
              <a:ext uri="{FF2B5EF4-FFF2-40B4-BE49-F238E27FC236}">
                <a16:creationId xmlns:a16="http://schemas.microsoft.com/office/drawing/2014/main" id="{1611E30B-C9EE-47C6-5A4A-F990B1FABA0F}"/>
              </a:ext>
            </a:extLst>
          </p:cNvPr>
          <p:cNvSpPr txBox="1"/>
          <p:nvPr/>
        </p:nvSpPr>
        <p:spPr>
          <a:xfrm>
            <a:off x="5096827" y="3760458"/>
            <a:ext cx="589392" cy="307777"/>
          </a:xfrm>
          <a:prstGeom prst="rect">
            <a:avLst/>
          </a:prstGeom>
          <a:noFill/>
        </p:spPr>
        <p:txBody>
          <a:bodyPr wrap="square">
            <a:spAutoFit/>
          </a:bodyPr>
          <a:lstStyle/>
          <a:p>
            <a:pPr algn="ctr"/>
            <a:r>
              <a:rPr lang="nl-NL" sz="1400"/>
              <a:t>1.0</a:t>
            </a:r>
          </a:p>
        </p:txBody>
      </p:sp>
      <p:sp>
        <p:nvSpPr>
          <p:cNvPr id="45" name="Tekstvak 44">
            <a:extLst>
              <a:ext uri="{FF2B5EF4-FFF2-40B4-BE49-F238E27FC236}">
                <a16:creationId xmlns:a16="http://schemas.microsoft.com/office/drawing/2014/main" id="{69C051C7-A5BA-BC67-9BDD-1D4555265302}"/>
              </a:ext>
            </a:extLst>
          </p:cNvPr>
          <p:cNvSpPr txBox="1"/>
          <p:nvPr/>
        </p:nvSpPr>
        <p:spPr>
          <a:xfrm>
            <a:off x="7612629" y="3758993"/>
            <a:ext cx="589392" cy="307777"/>
          </a:xfrm>
          <a:prstGeom prst="rect">
            <a:avLst/>
          </a:prstGeom>
          <a:noFill/>
        </p:spPr>
        <p:txBody>
          <a:bodyPr wrap="square">
            <a:spAutoFit/>
          </a:bodyPr>
          <a:lstStyle/>
          <a:p>
            <a:pPr algn="ctr"/>
            <a:r>
              <a:rPr lang="nl-NL" sz="1400"/>
              <a:t>2.0</a:t>
            </a:r>
          </a:p>
        </p:txBody>
      </p:sp>
      <p:sp>
        <p:nvSpPr>
          <p:cNvPr id="46" name="Tekstvak 45">
            <a:extLst>
              <a:ext uri="{FF2B5EF4-FFF2-40B4-BE49-F238E27FC236}">
                <a16:creationId xmlns:a16="http://schemas.microsoft.com/office/drawing/2014/main" id="{8360F2D7-5B7D-8CF5-B4AA-197E926F236A}"/>
              </a:ext>
            </a:extLst>
          </p:cNvPr>
          <p:cNvSpPr txBox="1"/>
          <p:nvPr/>
        </p:nvSpPr>
        <p:spPr>
          <a:xfrm>
            <a:off x="6231067" y="3788036"/>
            <a:ext cx="1138183" cy="276999"/>
          </a:xfrm>
          <a:prstGeom prst="rect">
            <a:avLst/>
          </a:prstGeom>
          <a:noFill/>
        </p:spPr>
        <p:txBody>
          <a:bodyPr wrap="square">
            <a:spAutoFit/>
          </a:bodyPr>
          <a:lstStyle/>
          <a:p>
            <a:pPr algn="ctr"/>
            <a:r>
              <a:rPr lang="nl-NL" sz="1200"/>
              <a:t>addendum</a:t>
            </a:r>
          </a:p>
        </p:txBody>
      </p:sp>
      <p:sp>
        <p:nvSpPr>
          <p:cNvPr id="47" name="Tekstvak 46">
            <a:extLst>
              <a:ext uri="{FF2B5EF4-FFF2-40B4-BE49-F238E27FC236}">
                <a16:creationId xmlns:a16="http://schemas.microsoft.com/office/drawing/2014/main" id="{ED9235A6-A4C3-CD3D-A5BA-D49EA3BDFED1}"/>
              </a:ext>
            </a:extLst>
          </p:cNvPr>
          <p:cNvSpPr txBox="1"/>
          <p:nvPr/>
        </p:nvSpPr>
        <p:spPr>
          <a:xfrm>
            <a:off x="5802236" y="5615336"/>
            <a:ext cx="2058767" cy="369332"/>
          </a:xfrm>
          <a:prstGeom prst="rect">
            <a:avLst/>
          </a:prstGeom>
          <a:noFill/>
        </p:spPr>
        <p:txBody>
          <a:bodyPr wrap="square" lIns="91440" tIns="45720" rIns="91440" bIns="45720" anchor="t">
            <a:spAutoFit/>
          </a:bodyPr>
          <a:lstStyle/>
          <a:p>
            <a:pPr algn="ctr"/>
            <a:r>
              <a:rPr lang="nl-NL" b="1">
                <a:latin typeface="Century Gothic"/>
              </a:rPr>
              <a:t> </a:t>
            </a:r>
            <a:r>
              <a:rPr lang="nl-NL" b="1">
                <a:solidFill>
                  <a:srgbClr val="E60000"/>
                </a:solidFill>
                <a:latin typeface="Century Gothic"/>
              </a:rPr>
              <a:t>42.500</a:t>
            </a:r>
            <a:endParaRPr lang="nl-NL">
              <a:solidFill>
                <a:srgbClr val="E60000"/>
              </a:solidFill>
              <a:latin typeface="Century Gothic"/>
            </a:endParaRPr>
          </a:p>
        </p:txBody>
      </p:sp>
      <p:sp>
        <p:nvSpPr>
          <p:cNvPr id="53" name="Tekstvak 52">
            <a:extLst>
              <a:ext uri="{FF2B5EF4-FFF2-40B4-BE49-F238E27FC236}">
                <a16:creationId xmlns:a16="http://schemas.microsoft.com/office/drawing/2014/main" id="{4051C223-492B-1E89-44A7-B91726FAEE0F}"/>
              </a:ext>
            </a:extLst>
          </p:cNvPr>
          <p:cNvSpPr txBox="1"/>
          <p:nvPr/>
        </p:nvSpPr>
        <p:spPr>
          <a:xfrm>
            <a:off x="8850770" y="3088777"/>
            <a:ext cx="2646565" cy="523220"/>
          </a:xfrm>
          <a:prstGeom prst="rect">
            <a:avLst/>
          </a:prstGeom>
          <a:noFill/>
        </p:spPr>
        <p:txBody>
          <a:bodyPr wrap="square" lIns="91440" tIns="45720" rIns="91440" bIns="45720" anchor="t">
            <a:spAutoFit/>
          </a:bodyPr>
          <a:lstStyle/>
          <a:p>
            <a:pPr algn="ctr"/>
            <a:r>
              <a:rPr lang="nl-NL" sz="1400">
                <a:latin typeface="Century Gothic"/>
              </a:rPr>
              <a:t>Aandeel Kop van NH</a:t>
            </a:r>
            <a:endParaRPr lang="nl-NL" sz="1400">
              <a:latin typeface="Century Gothic"/>
              <a:cs typeface="Calibri"/>
            </a:endParaRPr>
          </a:p>
          <a:p>
            <a:pPr algn="ctr"/>
            <a:r>
              <a:rPr lang="nl-NL" sz="1400">
                <a:latin typeface="Century Gothic"/>
              </a:rPr>
              <a:t>Woondeal NHN</a:t>
            </a:r>
            <a:endParaRPr lang="nl-NL" sz="1400">
              <a:latin typeface="Century Gothic"/>
              <a:cs typeface="Calibri"/>
            </a:endParaRPr>
          </a:p>
        </p:txBody>
      </p:sp>
      <p:pic>
        <p:nvPicPr>
          <p:cNvPr id="59" name="Afbeelding 58">
            <a:extLst>
              <a:ext uri="{FF2B5EF4-FFF2-40B4-BE49-F238E27FC236}">
                <a16:creationId xmlns:a16="http://schemas.microsoft.com/office/drawing/2014/main" id="{BBA54FA4-66A0-BBF0-36D3-8E11A46DCD75}"/>
              </a:ext>
            </a:extLst>
          </p:cNvPr>
          <p:cNvPicPr>
            <a:picLocks noChangeAspect="1"/>
          </p:cNvPicPr>
          <p:nvPr/>
        </p:nvPicPr>
        <p:blipFill>
          <a:blip r:embed="rId13"/>
          <a:stretch>
            <a:fillRect/>
          </a:stretch>
        </p:blipFill>
        <p:spPr>
          <a:xfrm>
            <a:off x="9227012" y="4044292"/>
            <a:ext cx="1936627" cy="1124718"/>
          </a:xfrm>
          <a:prstGeom prst="rect">
            <a:avLst/>
          </a:prstGeom>
          <a:ln>
            <a:solidFill>
              <a:srgbClr val="FFC000"/>
            </a:solidFill>
          </a:ln>
        </p:spPr>
      </p:pic>
      <p:sp>
        <p:nvSpPr>
          <p:cNvPr id="60" name="Rechteraccolade 59">
            <a:extLst>
              <a:ext uri="{FF2B5EF4-FFF2-40B4-BE49-F238E27FC236}">
                <a16:creationId xmlns:a16="http://schemas.microsoft.com/office/drawing/2014/main" id="{84797B95-068E-D3F2-F8DC-D871BBD6CCA4}"/>
              </a:ext>
            </a:extLst>
          </p:cNvPr>
          <p:cNvSpPr/>
          <p:nvPr/>
        </p:nvSpPr>
        <p:spPr>
          <a:xfrm rot="16200000">
            <a:off x="10068883" y="2693243"/>
            <a:ext cx="252892" cy="1936627"/>
          </a:xfrm>
          <a:prstGeom prst="rightBrace">
            <a:avLst>
              <a:gd name="adj1" fmla="val 0"/>
              <a:gd name="adj2" fmla="val 49238"/>
            </a:avLst>
          </a:prstGeom>
          <a:ln w="38100">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61" name="Tekstvak 60">
            <a:extLst>
              <a:ext uri="{FF2B5EF4-FFF2-40B4-BE49-F238E27FC236}">
                <a16:creationId xmlns:a16="http://schemas.microsoft.com/office/drawing/2014/main" id="{B6DF2045-615C-8163-BE0B-07DE152A2D9D}"/>
              </a:ext>
            </a:extLst>
          </p:cNvPr>
          <p:cNvSpPr txBox="1"/>
          <p:nvPr/>
        </p:nvSpPr>
        <p:spPr>
          <a:xfrm>
            <a:off x="9235653" y="5524351"/>
            <a:ext cx="2058767" cy="369332"/>
          </a:xfrm>
          <a:prstGeom prst="rect">
            <a:avLst/>
          </a:prstGeom>
          <a:noFill/>
        </p:spPr>
        <p:txBody>
          <a:bodyPr wrap="square" lIns="91440" tIns="45720" rIns="91440" bIns="45720" anchor="t">
            <a:spAutoFit/>
          </a:bodyPr>
          <a:lstStyle/>
          <a:p>
            <a:pPr algn="ctr"/>
            <a:r>
              <a:rPr lang="nl-NL" b="1">
                <a:solidFill>
                  <a:srgbClr val="E60000"/>
                </a:solidFill>
                <a:latin typeface="Century Gothic"/>
              </a:rPr>
              <a:t>8.450</a:t>
            </a:r>
            <a:endParaRPr lang="nl-NL">
              <a:solidFill>
                <a:srgbClr val="E60000"/>
              </a:solidFill>
              <a:latin typeface="Century Gothic"/>
            </a:endParaRPr>
          </a:p>
        </p:txBody>
      </p:sp>
      <p:sp>
        <p:nvSpPr>
          <p:cNvPr id="4" name="Tekstvak 3">
            <a:extLst>
              <a:ext uri="{FF2B5EF4-FFF2-40B4-BE49-F238E27FC236}">
                <a16:creationId xmlns:a16="http://schemas.microsoft.com/office/drawing/2014/main" id="{806DDAC5-C2C3-1CD8-AFF4-85BBA9E3896A}"/>
              </a:ext>
            </a:extLst>
          </p:cNvPr>
          <p:cNvSpPr txBox="1"/>
          <p:nvPr/>
        </p:nvSpPr>
        <p:spPr>
          <a:xfrm>
            <a:off x="2008139" y="6290846"/>
            <a:ext cx="8414788" cy="584775"/>
          </a:xfrm>
          <a:prstGeom prst="rect">
            <a:avLst/>
          </a:prstGeom>
          <a:noFill/>
        </p:spPr>
        <p:txBody>
          <a:bodyPr wrap="square" lIns="91440" tIns="45720" rIns="91440" bIns="45720" anchor="t">
            <a:spAutoFit/>
          </a:bodyPr>
          <a:lstStyle/>
          <a:p>
            <a:pPr algn="ctr"/>
            <a:r>
              <a:rPr lang="nl-NL" sz="1400" i="1">
                <a:latin typeface="Century Gothic"/>
              </a:rPr>
              <a:t>Zet in op de realisatie van deze aantallen woningen in de </a:t>
            </a:r>
            <a:br>
              <a:rPr lang="nl-NL" sz="1400" i="1">
                <a:latin typeface="Century Gothic"/>
              </a:rPr>
            </a:br>
            <a:r>
              <a:rPr lang="nl-NL" sz="1400" i="1">
                <a:latin typeface="Century Gothic"/>
              </a:rPr>
              <a:t>periode </a:t>
            </a:r>
            <a:r>
              <a:rPr lang="nl-NL" b="1">
                <a:latin typeface="Century Gothic"/>
              </a:rPr>
              <a:t>2022 tot en met 2030 </a:t>
            </a:r>
            <a:r>
              <a:rPr lang="nl-NL" sz="1400" i="1">
                <a:latin typeface="Century Gothic"/>
              </a:rPr>
              <a:t>waarvan 2/3 betaalbaar</a:t>
            </a:r>
            <a:endParaRPr lang="nl-NL" b="1">
              <a:latin typeface="Century Gothic"/>
            </a:endParaRPr>
          </a:p>
        </p:txBody>
      </p:sp>
      <p:sp>
        <p:nvSpPr>
          <p:cNvPr id="17" name="Rechteraccolade 16">
            <a:extLst>
              <a:ext uri="{FF2B5EF4-FFF2-40B4-BE49-F238E27FC236}">
                <a16:creationId xmlns:a16="http://schemas.microsoft.com/office/drawing/2014/main" id="{2F50F1F4-415F-99C0-5E59-D8A6370D59FD}"/>
              </a:ext>
            </a:extLst>
          </p:cNvPr>
          <p:cNvSpPr/>
          <p:nvPr/>
        </p:nvSpPr>
        <p:spPr>
          <a:xfrm rot="5400000" flipV="1">
            <a:off x="5646643" y="1581356"/>
            <a:ext cx="260797" cy="8976241"/>
          </a:xfrm>
          <a:prstGeom prst="rightBrace">
            <a:avLst>
              <a:gd name="adj1" fmla="val 0"/>
              <a:gd name="adj2" fmla="val 53311"/>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2" name="Rechteraccolade 21">
            <a:extLst>
              <a:ext uri="{FF2B5EF4-FFF2-40B4-BE49-F238E27FC236}">
                <a16:creationId xmlns:a16="http://schemas.microsoft.com/office/drawing/2014/main" id="{9EC0FE4C-0BDF-818E-CAC7-CF640A3FB376}"/>
              </a:ext>
            </a:extLst>
          </p:cNvPr>
          <p:cNvSpPr/>
          <p:nvPr/>
        </p:nvSpPr>
        <p:spPr>
          <a:xfrm rot="5400000" flipV="1">
            <a:off x="1205030" y="5118562"/>
            <a:ext cx="236990" cy="756209"/>
          </a:xfrm>
          <a:prstGeom prst="rightBrace">
            <a:avLst>
              <a:gd name="adj1" fmla="val 0"/>
              <a:gd name="adj2" fmla="val 49238"/>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5" name="Rechteraccolade 24">
            <a:extLst>
              <a:ext uri="{FF2B5EF4-FFF2-40B4-BE49-F238E27FC236}">
                <a16:creationId xmlns:a16="http://schemas.microsoft.com/office/drawing/2014/main" id="{970AEDCF-4D32-62D4-A98A-2F59772EF7E7}"/>
              </a:ext>
            </a:extLst>
          </p:cNvPr>
          <p:cNvSpPr/>
          <p:nvPr/>
        </p:nvSpPr>
        <p:spPr>
          <a:xfrm rot="5400000" flipV="1">
            <a:off x="3679095" y="5119712"/>
            <a:ext cx="236990" cy="756209"/>
          </a:xfrm>
          <a:prstGeom prst="rightBrace">
            <a:avLst>
              <a:gd name="adj1" fmla="val 0"/>
              <a:gd name="adj2" fmla="val 49238"/>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8" name="Rechteraccolade 27">
            <a:extLst>
              <a:ext uri="{FF2B5EF4-FFF2-40B4-BE49-F238E27FC236}">
                <a16:creationId xmlns:a16="http://schemas.microsoft.com/office/drawing/2014/main" id="{AA4BD3AD-7F8C-F03A-760E-D22934FBC97D}"/>
              </a:ext>
            </a:extLst>
          </p:cNvPr>
          <p:cNvSpPr/>
          <p:nvPr/>
        </p:nvSpPr>
        <p:spPr>
          <a:xfrm rot="5400000" flipV="1">
            <a:off x="6755793" y="4028999"/>
            <a:ext cx="235736" cy="3004619"/>
          </a:xfrm>
          <a:prstGeom prst="rightBrace">
            <a:avLst>
              <a:gd name="adj1" fmla="val 0"/>
              <a:gd name="adj2" fmla="val 49238"/>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35" name="Rechteraccolade 34">
            <a:extLst>
              <a:ext uri="{FF2B5EF4-FFF2-40B4-BE49-F238E27FC236}">
                <a16:creationId xmlns:a16="http://schemas.microsoft.com/office/drawing/2014/main" id="{908C3A4C-E82C-295F-C208-84048A5FF60B}"/>
              </a:ext>
            </a:extLst>
          </p:cNvPr>
          <p:cNvSpPr/>
          <p:nvPr/>
        </p:nvSpPr>
        <p:spPr>
          <a:xfrm rot="5400000" flipV="1">
            <a:off x="10107245" y="4456409"/>
            <a:ext cx="271916" cy="1931863"/>
          </a:xfrm>
          <a:prstGeom prst="rightBrace">
            <a:avLst>
              <a:gd name="adj1" fmla="val 0"/>
              <a:gd name="adj2" fmla="val 49238"/>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54" name="Actieknop: Aangepast 16">
            <a:hlinkClick r:id="" action="ppaction://noaction" highlightClick="1"/>
            <a:extLst>
              <a:ext uri="{FF2B5EF4-FFF2-40B4-BE49-F238E27FC236}">
                <a16:creationId xmlns:a16="http://schemas.microsoft.com/office/drawing/2014/main" id="{F69F07AA-AFB3-9EA3-2473-EFB9B6C26590}"/>
              </a:ext>
            </a:extLst>
          </p:cNvPr>
          <p:cNvSpPr/>
          <p:nvPr/>
        </p:nvSpPr>
        <p:spPr>
          <a:xfrm>
            <a:off x="-15732" y="852452"/>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2" name="Rechthoek 13">
            <a:extLst>
              <a:ext uri="{FF2B5EF4-FFF2-40B4-BE49-F238E27FC236}">
                <a16:creationId xmlns:a16="http://schemas.microsoft.com/office/drawing/2014/main" id="{E5BE33C6-00C0-53AB-A154-0305E2C3F631}"/>
              </a:ext>
            </a:extLst>
          </p:cNvPr>
          <p:cNvSpPr/>
          <p:nvPr/>
        </p:nvSpPr>
        <p:spPr>
          <a:xfrm>
            <a:off x="-9927" y="-3048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dirty="0">
                <a:solidFill>
                  <a:schemeClr val="bg1"/>
                </a:solidFill>
                <a:latin typeface="Century Gothic"/>
              </a:rPr>
              <a:t>2. Opgave en realisatie woningbouw</a:t>
            </a:r>
            <a:endParaRPr lang="en-US" dirty="0">
              <a:solidFill>
                <a:schemeClr val="bg1"/>
              </a:solidFill>
            </a:endParaRPr>
          </a:p>
        </p:txBody>
      </p:sp>
      <p:sp>
        <p:nvSpPr>
          <p:cNvPr id="1027" name="Tekstvak 1">
            <a:extLst>
              <a:ext uri="{FF2B5EF4-FFF2-40B4-BE49-F238E27FC236}">
                <a16:creationId xmlns:a16="http://schemas.microsoft.com/office/drawing/2014/main" id="{508BEA01-F4B2-5D5A-52BE-2E551E51F6BA}"/>
              </a:ext>
            </a:extLst>
          </p:cNvPr>
          <p:cNvSpPr txBox="1"/>
          <p:nvPr/>
        </p:nvSpPr>
        <p:spPr>
          <a:xfrm>
            <a:off x="6096003" y="184004"/>
            <a:ext cx="6087567" cy="461665"/>
          </a:xfrm>
          <a:prstGeom prst="rect">
            <a:avLst/>
          </a:prstGeom>
          <a:noFill/>
        </p:spPr>
        <p:txBody>
          <a:bodyPr wrap="square" lIns="91440" tIns="45720" rIns="91440" bIns="45720" rtlCol="0" anchor="t">
            <a:spAutoFit/>
          </a:bodyPr>
          <a:lstStyle/>
          <a:p>
            <a:pPr algn="ctr"/>
            <a:r>
              <a:rPr lang="nl-NL" sz="2400">
                <a:latin typeface="Century Gothic"/>
              </a:rPr>
              <a:t>Woondeal NHN</a:t>
            </a:r>
            <a:endParaRPr lang="en-US"/>
          </a:p>
        </p:txBody>
      </p:sp>
    </p:spTree>
    <p:extLst>
      <p:ext uri="{BB962C8B-B14F-4D97-AF65-F5344CB8AC3E}">
        <p14:creationId xmlns:p14="http://schemas.microsoft.com/office/powerpoint/2010/main" val="4246734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0866A-A5FD-A586-E563-ED21C8DAE9BF}"/>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A293A3E7-566A-0BFE-F791-B90AEB487F62}"/>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05FAB985-A89D-CA3E-96C5-F4D828149E20}"/>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dirty="0">
                <a:solidFill>
                  <a:schemeClr val="bg1"/>
                </a:solidFill>
                <a:latin typeface="Century Gothic"/>
              </a:rPr>
              <a:t>2. Opgave en realisatie woningbouw</a:t>
            </a:r>
            <a:endParaRPr lang="en-US" dirty="0">
              <a:solidFill>
                <a:schemeClr val="bg1"/>
              </a:solidFill>
            </a:endParaRPr>
          </a:p>
        </p:txBody>
      </p:sp>
      <p:sp>
        <p:nvSpPr>
          <p:cNvPr id="4" name="Tekstvak 1">
            <a:extLst>
              <a:ext uri="{FF2B5EF4-FFF2-40B4-BE49-F238E27FC236}">
                <a16:creationId xmlns:a16="http://schemas.microsoft.com/office/drawing/2014/main" id="{7D002FAC-B2F2-84D2-F134-98DB63731C53}"/>
              </a:ext>
            </a:extLst>
          </p:cNvPr>
          <p:cNvSpPr txBox="1"/>
          <p:nvPr/>
        </p:nvSpPr>
        <p:spPr>
          <a:xfrm>
            <a:off x="6085118" y="53375"/>
            <a:ext cx="6087567" cy="830997"/>
          </a:xfrm>
          <a:prstGeom prst="rect">
            <a:avLst/>
          </a:prstGeom>
          <a:noFill/>
        </p:spPr>
        <p:txBody>
          <a:bodyPr wrap="square" lIns="91440" tIns="45720" rIns="91440" bIns="45720" rtlCol="0" anchor="t">
            <a:spAutoFit/>
          </a:bodyPr>
          <a:lstStyle/>
          <a:p>
            <a:pPr algn="ctr"/>
            <a:r>
              <a:rPr lang="nl-NL" sz="2400">
                <a:latin typeface="Century Gothic"/>
              </a:rPr>
              <a:t>Woningbouwproductie </a:t>
            </a:r>
            <a:endParaRPr lang="en-US">
              <a:latin typeface="Calibri" panose="020F0502020204030204"/>
              <a:ea typeface="Calibri" panose="020F0502020204030204"/>
              <a:cs typeface="Calibri" panose="020F0502020204030204"/>
            </a:endParaRPr>
          </a:p>
          <a:p>
            <a:pPr algn="ctr"/>
            <a:r>
              <a:rPr lang="nl-NL" sz="2400">
                <a:latin typeface="Century Gothic"/>
              </a:rPr>
              <a:t>t.o.v. Woondeal NHN </a:t>
            </a:r>
            <a:endParaRPr lang="en-US">
              <a:ea typeface="Calibri"/>
              <a:cs typeface="Calibri"/>
            </a:endParaRPr>
          </a:p>
        </p:txBody>
      </p:sp>
      <p:pic>
        <p:nvPicPr>
          <p:cNvPr id="7" name="Picture 6" descr="A collage of different houses&#10;&#10;Description automatically generated">
            <a:extLst>
              <a:ext uri="{FF2B5EF4-FFF2-40B4-BE49-F238E27FC236}">
                <a16:creationId xmlns:a16="http://schemas.microsoft.com/office/drawing/2014/main" id="{90823C72-8B10-D75B-4B2C-95BC9967FDFE}"/>
              </a:ext>
            </a:extLst>
          </p:cNvPr>
          <p:cNvPicPr>
            <a:picLocks noChangeAspect="1"/>
          </p:cNvPicPr>
          <p:nvPr/>
        </p:nvPicPr>
        <p:blipFill>
          <a:blip r:embed="rId3"/>
          <a:stretch>
            <a:fillRect/>
          </a:stretch>
        </p:blipFill>
        <p:spPr>
          <a:xfrm>
            <a:off x="6083754" y="1422476"/>
            <a:ext cx="5987443" cy="3904190"/>
          </a:xfrm>
          <a:prstGeom prst="rect">
            <a:avLst/>
          </a:prstGeom>
        </p:spPr>
      </p:pic>
      <p:sp>
        <p:nvSpPr>
          <p:cNvPr id="2" name="Tekstvak 5">
            <a:extLst>
              <a:ext uri="{FF2B5EF4-FFF2-40B4-BE49-F238E27FC236}">
                <a16:creationId xmlns:a16="http://schemas.microsoft.com/office/drawing/2014/main" id="{B1504BF2-1DC4-6761-4CBD-863D64904988}"/>
              </a:ext>
            </a:extLst>
          </p:cNvPr>
          <p:cNvSpPr txBox="1"/>
          <p:nvPr/>
        </p:nvSpPr>
        <p:spPr>
          <a:xfrm>
            <a:off x="489658" y="1345586"/>
            <a:ext cx="5870924" cy="1938992"/>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a:solidFill>
                  <a:srgbClr val="1C6D8D"/>
                </a:solidFill>
                <a:latin typeface="Century Gothic"/>
              </a:rPr>
              <a:t>Kop van Noord-Holland 2025</a:t>
            </a:r>
          </a:p>
          <a:p>
            <a:br>
              <a:rPr lang="nl-NL">
                <a:latin typeface="Century Gothic"/>
              </a:rPr>
            </a:br>
            <a:endParaRPr lang="nl-NL">
              <a:latin typeface="Century Gothic"/>
            </a:endParaRPr>
          </a:p>
          <a:p>
            <a:r>
              <a:rPr lang="nl-NL">
                <a:latin typeface="Century Gothic"/>
              </a:rPr>
              <a:t>Periode 1-1-2022 t/m Q1 2025</a:t>
            </a:r>
            <a:endParaRPr lang="nl-NL">
              <a:latin typeface="Century Gothic" panose="020B0502020202020204" pitchFamily="34" charset="0"/>
            </a:endParaRPr>
          </a:p>
          <a:p>
            <a:endParaRPr lang="nl-NL" sz="1600">
              <a:latin typeface="Century Gothic"/>
            </a:endParaRPr>
          </a:p>
          <a:p>
            <a:endParaRPr lang="nl-NL" sz="1600">
              <a:latin typeface="Century Gothic"/>
            </a:endParaRPr>
          </a:p>
          <a:p>
            <a:endParaRPr lang="nl-NL" sz="1600">
              <a:latin typeface="Century Gothic"/>
            </a:endParaRPr>
          </a:p>
        </p:txBody>
      </p:sp>
      <p:graphicFrame>
        <p:nvGraphicFramePr>
          <p:cNvPr id="6" name="Table 5">
            <a:extLst>
              <a:ext uri="{FF2B5EF4-FFF2-40B4-BE49-F238E27FC236}">
                <a16:creationId xmlns:a16="http://schemas.microsoft.com/office/drawing/2014/main" id="{4645028A-1F81-521A-C594-B057B93AF299}"/>
              </a:ext>
            </a:extLst>
          </p:cNvPr>
          <p:cNvGraphicFramePr>
            <a:graphicFrameLocks noGrp="1"/>
          </p:cNvGraphicFramePr>
          <p:nvPr>
            <p:extLst>
              <p:ext uri="{D42A27DB-BD31-4B8C-83A1-F6EECF244321}">
                <p14:modId xmlns:p14="http://schemas.microsoft.com/office/powerpoint/2010/main" val="2994444532"/>
              </p:ext>
            </p:extLst>
          </p:nvPr>
        </p:nvGraphicFramePr>
        <p:xfrm>
          <a:off x="483809" y="2818190"/>
          <a:ext cx="5406340" cy="2488032"/>
        </p:xfrm>
        <a:graphic>
          <a:graphicData uri="http://schemas.openxmlformats.org/drawingml/2006/table">
            <a:tbl>
              <a:tblPr bandRow="1">
                <a:tableStyleId>{5C22544A-7EE6-4342-B048-85BDC9FD1C3A}</a:tableStyleId>
              </a:tblPr>
              <a:tblGrid>
                <a:gridCol w="2583257">
                  <a:extLst>
                    <a:ext uri="{9D8B030D-6E8A-4147-A177-3AD203B41FA5}">
                      <a16:colId xmlns:a16="http://schemas.microsoft.com/office/drawing/2014/main" val="1369436762"/>
                    </a:ext>
                  </a:extLst>
                </a:gridCol>
                <a:gridCol w="2823083">
                  <a:extLst>
                    <a:ext uri="{9D8B030D-6E8A-4147-A177-3AD203B41FA5}">
                      <a16:colId xmlns:a16="http://schemas.microsoft.com/office/drawing/2014/main" val="2353831811"/>
                    </a:ext>
                  </a:extLst>
                </a:gridCol>
              </a:tblGrid>
              <a:tr h="485758">
                <a:tc>
                  <a:txBody>
                    <a:bodyPr/>
                    <a:lstStyle/>
                    <a:p>
                      <a:pPr algn="l" fontAlgn="base">
                        <a:lnSpc>
                          <a:spcPts val="1950"/>
                        </a:lnSpc>
                        <a:buNone/>
                      </a:pPr>
                      <a:r>
                        <a:rPr lang="nl-NL" sz="1600" b="0" i="0" u="none" strike="noStrike">
                          <a:solidFill>
                            <a:srgbClr val="000000"/>
                          </a:solidFill>
                          <a:effectLst/>
                          <a:latin typeface="Century Gothic"/>
                        </a:rPr>
                        <a:t>Gerealiseerd</a:t>
                      </a:r>
                      <a:endParaRPr lang="nl-NL" b="1"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18536" cap="flat" cmpd="sng" algn="ctr">
                      <a:solidFill>
                        <a:srgbClr val="4472C4"/>
                      </a:solidFill>
                      <a:prstDash val="solid"/>
                      <a:round/>
                      <a:headEnd type="none" w="med" len="med"/>
                      <a:tailEnd type="none" w="med" len="med"/>
                    </a:lnB>
                    <a:noFill/>
                  </a:tcPr>
                </a:tc>
                <a:tc>
                  <a:txBody>
                    <a:bodyPr/>
                    <a:lstStyle/>
                    <a:p>
                      <a:pPr algn="l" fontAlgn="base">
                        <a:lnSpc>
                          <a:spcPts val="2175"/>
                        </a:lnSpc>
                        <a:buNone/>
                      </a:pPr>
                      <a:r>
                        <a:rPr lang="en-US" sz="1800" b="1" i="0">
                          <a:solidFill>
                            <a:srgbClr val="000000"/>
                          </a:solidFill>
                          <a:effectLst/>
                          <a:latin typeface="Century Gothic"/>
                        </a:rPr>
                        <a:t>2.342</a:t>
                      </a:r>
                      <a:endParaRPr lang="en-US" b="1"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18536"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149213572"/>
                  </a:ext>
                </a:extLst>
              </a:tr>
              <a:tr h="533150">
                <a:tc>
                  <a:txBody>
                    <a:bodyPr/>
                    <a:lstStyle/>
                    <a:p>
                      <a:pPr algn="l" fontAlgn="base">
                        <a:lnSpc>
                          <a:spcPts val="1950"/>
                        </a:lnSpc>
                        <a:buNone/>
                      </a:pPr>
                      <a:r>
                        <a:rPr lang="nl-NL" sz="1600" b="0" i="0" u="none" strike="noStrike">
                          <a:solidFill>
                            <a:srgbClr val="000000"/>
                          </a:solidFill>
                          <a:effectLst/>
                          <a:latin typeface="Century Gothic"/>
                        </a:rPr>
                        <a:t>Harde plancapaciteit*</a:t>
                      </a:r>
                      <a:endParaRPr lang="nl-NL"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18536"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tc>
                  <a:txBody>
                    <a:bodyPr/>
                    <a:lstStyle/>
                    <a:p>
                      <a:pPr algn="l" fontAlgn="base">
                        <a:lnSpc>
                          <a:spcPts val="2175"/>
                        </a:lnSpc>
                        <a:buNone/>
                      </a:pPr>
                      <a:r>
                        <a:rPr lang="en-US" sz="1800" b="0" i="0">
                          <a:solidFill>
                            <a:srgbClr val="000000"/>
                          </a:solidFill>
                          <a:effectLst/>
                          <a:latin typeface="Century Gothic"/>
                        </a:rPr>
                        <a:t>3.481            2.437</a:t>
                      </a:r>
                      <a:endParaRPr lang="en-US"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18536"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4032350247"/>
                  </a:ext>
                </a:extLst>
              </a:tr>
              <a:tr h="533150">
                <a:tc>
                  <a:txBody>
                    <a:bodyPr/>
                    <a:lstStyle/>
                    <a:p>
                      <a:pPr algn="l" fontAlgn="base">
                        <a:lnSpc>
                          <a:spcPts val="1950"/>
                        </a:lnSpc>
                        <a:buNone/>
                      </a:pPr>
                      <a:r>
                        <a:rPr lang="nl-NL" sz="1600" b="0" i="0" u="none" strike="noStrike">
                          <a:solidFill>
                            <a:srgbClr val="000000"/>
                          </a:solidFill>
                          <a:effectLst/>
                          <a:latin typeface="Century Gothic"/>
                        </a:rPr>
                        <a:t>Zachte plancapaciteit*</a:t>
                      </a:r>
                      <a:endParaRPr lang="nl-NL"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tc>
                  <a:txBody>
                    <a:bodyPr/>
                    <a:lstStyle/>
                    <a:p>
                      <a:pPr algn="l" fontAlgn="base">
                        <a:lnSpc>
                          <a:spcPts val="2175"/>
                        </a:lnSpc>
                        <a:buNone/>
                      </a:pPr>
                      <a:r>
                        <a:rPr lang="en-US" sz="1800" b="0" i="0">
                          <a:solidFill>
                            <a:srgbClr val="000000"/>
                          </a:solidFill>
                          <a:effectLst/>
                          <a:latin typeface="Century Gothic"/>
                        </a:rPr>
                        <a:t>5.757            4.030</a:t>
                      </a:r>
                      <a:endParaRPr lang="en-US"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701919129"/>
                  </a:ext>
                </a:extLst>
              </a:tr>
              <a:tr h="935974">
                <a:tc>
                  <a:txBody>
                    <a:bodyPr/>
                    <a:lstStyle/>
                    <a:p>
                      <a:pPr algn="l" fontAlgn="base">
                        <a:lnSpc>
                          <a:spcPts val="1950"/>
                        </a:lnSpc>
                        <a:buNone/>
                      </a:pPr>
                      <a:r>
                        <a:rPr lang="nl-NL" sz="1600" b="0" i="0" u="none" strike="noStrike">
                          <a:solidFill>
                            <a:srgbClr val="000000"/>
                          </a:solidFill>
                          <a:effectLst/>
                          <a:latin typeface="Century Gothic"/>
                        </a:rPr>
                        <a:t>Doel</a:t>
                      </a:r>
                      <a:endParaRPr lang="nl-NL" b="0" i="0">
                        <a:solidFill>
                          <a:srgbClr val="000000"/>
                        </a:solidFill>
                        <a:effectLst/>
                        <a:latin typeface="Century Gothic"/>
                      </a:endParaRPr>
                    </a:p>
                    <a:p>
                      <a:pPr algn="l" fontAlgn="base">
                        <a:lnSpc>
                          <a:spcPts val="1950"/>
                        </a:lnSpc>
                        <a:buNone/>
                      </a:pPr>
                      <a:r>
                        <a:rPr lang="nl-NL" sz="1600" b="0" i="0" u="none" strike="noStrike">
                          <a:solidFill>
                            <a:srgbClr val="000000"/>
                          </a:solidFill>
                          <a:effectLst/>
                          <a:latin typeface="Century Gothic"/>
                        </a:rPr>
                        <a:t>Prognose</a:t>
                      </a:r>
                      <a:endParaRPr lang="nl-NL"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tc>
                  <a:txBody>
                    <a:bodyPr/>
                    <a:lstStyle/>
                    <a:p>
                      <a:pPr algn="l" fontAlgn="base">
                        <a:lnSpc>
                          <a:spcPts val="2175"/>
                        </a:lnSpc>
                        <a:buNone/>
                      </a:pPr>
                      <a:r>
                        <a:rPr lang="en-US" sz="1800" b="1" i="0">
                          <a:solidFill>
                            <a:srgbClr val="000000"/>
                          </a:solidFill>
                          <a:effectLst/>
                          <a:latin typeface="Century Gothic"/>
                        </a:rPr>
                        <a:t>8.450 </a:t>
                      </a:r>
                      <a:endParaRPr lang="en-US" b="0" i="0">
                        <a:solidFill>
                          <a:srgbClr val="000000"/>
                        </a:solidFill>
                        <a:effectLst/>
                        <a:latin typeface="Century Gothic"/>
                      </a:endParaRPr>
                    </a:p>
                    <a:p>
                      <a:pPr algn="l" fontAlgn="base">
                        <a:lnSpc>
                          <a:spcPts val="2175"/>
                        </a:lnSpc>
                        <a:buNone/>
                      </a:pPr>
                      <a:r>
                        <a:rPr lang="en-US" sz="1800" b="1" i="0">
                          <a:solidFill>
                            <a:srgbClr val="000000"/>
                          </a:solidFill>
                          <a:effectLst/>
                          <a:latin typeface="Century Gothic"/>
                        </a:rPr>
                        <a:t>8.909 </a:t>
                      </a:r>
                      <a:br>
                        <a:rPr lang="en-US" sz="1800" b="1" i="0">
                          <a:solidFill>
                            <a:srgbClr val="000000"/>
                          </a:solidFill>
                          <a:effectLst/>
                          <a:latin typeface="Century Gothic"/>
                        </a:rPr>
                      </a:br>
                      <a:r>
                        <a:rPr lang="en-US" sz="1200" b="0" i="0" err="1">
                          <a:solidFill>
                            <a:srgbClr val="000000"/>
                          </a:solidFill>
                          <a:effectLst/>
                          <a:latin typeface="Century Gothic"/>
                        </a:rPr>
                        <a:t>inclusief</a:t>
                      </a:r>
                      <a:r>
                        <a:rPr lang="en-US" sz="1200" b="0" i="0">
                          <a:solidFill>
                            <a:srgbClr val="000000"/>
                          </a:solidFill>
                          <a:effectLst/>
                          <a:latin typeface="Century Gothic"/>
                        </a:rPr>
                        <a:t> </a:t>
                      </a:r>
                      <a:r>
                        <a:rPr lang="en-US" sz="1200" b="0" i="0" err="1">
                          <a:solidFill>
                            <a:srgbClr val="000000"/>
                          </a:solidFill>
                          <a:effectLst/>
                          <a:latin typeface="Century Gothic"/>
                        </a:rPr>
                        <a:t>realisatie</a:t>
                      </a:r>
                      <a:r>
                        <a:rPr lang="en-US" sz="1200" b="0" i="0">
                          <a:solidFill>
                            <a:srgbClr val="000000"/>
                          </a:solidFill>
                          <a:effectLst/>
                          <a:latin typeface="Century Gothic"/>
                        </a:rPr>
                        <a:t> </a:t>
                      </a:r>
                      <a:r>
                        <a:rPr lang="en-US" sz="1200" b="0" i="0" err="1">
                          <a:solidFill>
                            <a:srgbClr val="000000"/>
                          </a:solidFill>
                          <a:effectLst/>
                          <a:latin typeface="Century Gothic"/>
                        </a:rPr>
                        <a:t>zachte</a:t>
                      </a:r>
                      <a:r>
                        <a:rPr lang="en-US" sz="1200" b="0" i="0">
                          <a:solidFill>
                            <a:srgbClr val="000000"/>
                          </a:solidFill>
                          <a:effectLst/>
                          <a:latin typeface="Century Gothic"/>
                        </a:rPr>
                        <a:t> </a:t>
                      </a:r>
                      <a:r>
                        <a:rPr lang="en-US" sz="1200" b="0" i="0" err="1">
                          <a:solidFill>
                            <a:srgbClr val="000000"/>
                          </a:solidFill>
                          <a:effectLst/>
                          <a:latin typeface="Century Gothic"/>
                        </a:rPr>
                        <a:t>plannen</a:t>
                      </a:r>
                      <a:endParaRPr lang="en-US" sz="1200" b="0" i="0">
                        <a:solidFill>
                          <a:srgbClr val="000000"/>
                        </a:solidFill>
                        <a:effectLst/>
                        <a:latin typeface="Century Gothic"/>
                      </a:endParaRPr>
                    </a:p>
                  </a:txBody>
                  <a:tcPr>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w="9525" cap="flat" cmpd="sng" algn="ctr">
                      <a:solidFill>
                        <a:srgbClr val="4472C4"/>
                      </a:solidFill>
                      <a:prstDash val="solid"/>
                      <a:round/>
                      <a:headEnd type="none" w="med" len="med"/>
                      <a:tailEnd type="none" w="med" len="med"/>
                    </a:lnT>
                    <a:lnB w="9525"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val="3922609051"/>
                  </a:ext>
                </a:extLst>
              </a:tr>
            </a:tbl>
          </a:graphicData>
        </a:graphic>
      </p:graphicFrame>
      <p:sp>
        <p:nvSpPr>
          <p:cNvPr id="8" name="TextBox 4">
            <a:extLst>
              <a:ext uri="{FF2B5EF4-FFF2-40B4-BE49-F238E27FC236}">
                <a16:creationId xmlns:a16="http://schemas.microsoft.com/office/drawing/2014/main" id="{FA7E076F-27A6-1252-890D-6FB8715EB602}"/>
              </a:ext>
            </a:extLst>
          </p:cNvPr>
          <p:cNvSpPr txBox="1"/>
          <p:nvPr/>
        </p:nvSpPr>
        <p:spPr>
          <a:xfrm>
            <a:off x="481095" y="5911462"/>
            <a:ext cx="958170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err="1">
                <a:latin typeface="Century Gothic"/>
                <a:ea typeface="Calibri"/>
                <a:cs typeface="Calibri"/>
              </a:rPr>
              <a:t>Plancapaciteit</a:t>
            </a:r>
            <a:r>
              <a:rPr lang="en-US" sz="1600">
                <a:latin typeface="Century Gothic"/>
                <a:ea typeface="Calibri"/>
                <a:cs typeface="Calibri"/>
              </a:rPr>
              <a:t>: </a:t>
            </a:r>
            <a:r>
              <a:rPr lang="en-US" sz="1600" err="1">
                <a:latin typeface="Century Gothic"/>
                <a:ea typeface="Calibri"/>
                <a:cs typeface="Calibri"/>
              </a:rPr>
              <a:t>Rekening</a:t>
            </a:r>
            <a:r>
              <a:rPr lang="en-US" sz="1600">
                <a:latin typeface="Century Gothic"/>
                <a:ea typeface="Calibri"/>
                <a:cs typeface="Calibri"/>
              </a:rPr>
              <a:t> </a:t>
            </a:r>
            <a:r>
              <a:rPr lang="en-US" sz="1600" err="1">
                <a:latin typeface="Century Gothic"/>
                <a:ea typeface="Calibri"/>
                <a:cs typeface="Calibri"/>
              </a:rPr>
              <a:t>houden</a:t>
            </a:r>
            <a:r>
              <a:rPr lang="en-US" sz="1600">
                <a:latin typeface="Century Gothic"/>
                <a:ea typeface="Calibri"/>
                <a:cs typeface="Calibri"/>
              </a:rPr>
              <a:t> met ca 30% </a:t>
            </a:r>
            <a:r>
              <a:rPr lang="en-US" sz="1600" err="1">
                <a:latin typeface="Century Gothic"/>
                <a:ea typeface="Calibri"/>
                <a:cs typeface="Calibri"/>
              </a:rPr>
              <a:t>verlies</a:t>
            </a:r>
            <a:r>
              <a:rPr lang="en-US" sz="1600">
                <a:latin typeface="Century Gothic"/>
                <a:ea typeface="Calibri"/>
                <a:cs typeface="Calibri"/>
              </a:rPr>
              <a:t> </a:t>
            </a:r>
            <a:r>
              <a:rPr lang="en-US" sz="1600" err="1">
                <a:latin typeface="Century Gothic"/>
                <a:ea typeface="Calibri"/>
                <a:cs typeface="Calibri"/>
              </a:rPr>
              <a:t>gedurende</a:t>
            </a:r>
            <a:r>
              <a:rPr lang="en-US" sz="1600">
                <a:latin typeface="Century Gothic"/>
                <a:ea typeface="Calibri"/>
                <a:cs typeface="Calibri"/>
              </a:rPr>
              <a:t> </a:t>
            </a:r>
            <a:r>
              <a:rPr lang="en-US" sz="1600" err="1">
                <a:latin typeface="Century Gothic"/>
                <a:ea typeface="Calibri"/>
                <a:cs typeface="Calibri"/>
              </a:rPr>
              <a:t>proces</a:t>
            </a:r>
            <a:r>
              <a:rPr lang="en-US" sz="1600">
                <a:latin typeface="Century Gothic"/>
                <a:ea typeface="Calibri"/>
                <a:cs typeface="Calibri"/>
              </a:rPr>
              <a:t>.</a:t>
            </a:r>
            <a:endParaRPr lang="en-US" sz="1600">
              <a:latin typeface="Century Gothic"/>
            </a:endParaRPr>
          </a:p>
        </p:txBody>
      </p:sp>
      <p:sp>
        <p:nvSpPr>
          <p:cNvPr id="9" name="Arrow: Right 8">
            <a:extLst>
              <a:ext uri="{FF2B5EF4-FFF2-40B4-BE49-F238E27FC236}">
                <a16:creationId xmlns:a16="http://schemas.microsoft.com/office/drawing/2014/main" id="{F84ECACB-5054-9445-6BFE-168ACDCD86FF}"/>
              </a:ext>
            </a:extLst>
          </p:cNvPr>
          <p:cNvSpPr/>
          <p:nvPr/>
        </p:nvSpPr>
        <p:spPr>
          <a:xfrm>
            <a:off x="4152498" y="3339330"/>
            <a:ext cx="289477" cy="359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row: Right 9">
            <a:extLst>
              <a:ext uri="{FF2B5EF4-FFF2-40B4-BE49-F238E27FC236}">
                <a16:creationId xmlns:a16="http://schemas.microsoft.com/office/drawing/2014/main" id="{A100ED92-4F65-D199-9F68-1DFFE1BFDA12}"/>
              </a:ext>
            </a:extLst>
          </p:cNvPr>
          <p:cNvSpPr/>
          <p:nvPr/>
        </p:nvSpPr>
        <p:spPr>
          <a:xfrm>
            <a:off x="4152499" y="3840371"/>
            <a:ext cx="289477" cy="359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734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B53B9-1C62-EFD1-C745-1134CCC6BA11}"/>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C177233C-BAED-DFED-5DB8-17A1AC64C8F4}"/>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E3206C49-01E7-E41F-FDE4-D11F5351A13C}"/>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Versnellingstafels </a:t>
            </a:r>
            <a:r>
              <a:rPr lang="nl-NL" sz="2000" err="1">
                <a:solidFill>
                  <a:schemeClr val="bg1"/>
                </a:solidFill>
                <a:latin typeface="Century Gothic"/>
              </a:rPr>
              <a:t>WoonKopLopers</a:t>
            </a:r>
            <a:endParaRPr lang="nl-NL" sz="2000">
              <a:solidFill>
                <a:schemeClr val="bg1"/>
              </a:solidFill>
              <a:latin typeface="Century Gothic"/>
            </a:endParaRPr>
          </a:p>
        </p:txBody>
      </p:sp>
      <p:sp>
        <p:nvSpPr>
          <p:cNvPr id="22" name="Tekstvak 1">
            <a:extLst>
              <a:ext uri="{FF2B5EF4-FFF2-40B4-BE49-F238E27FC236}">
                <a16:creationId xmlns:a16="http://schemas.microsoft.com/office/drawing/2014/main" id="{FBB42FF5-023E-4538-2789-A07ADAB91E0A}"/>
              </a:ext>
            </a:extLst>
          </p:cNvPr>
          <p:cNvSpPr txBox="1"/>
          <p:nvPr/>
        </p:nvSpPr>
        <p:spPr>
          <a:xfrm>
            <a:off x="6030689" y="205775"/>
            <a:ext cx="6087567" cy="461665"/>
          </a:xfrm>
          <a:prstGeom prst="rect">
            <a:avLst/>
          </a:prstGeom>
          <a:noFill/>
        </p:spPr>
        <p:txBody>
          <a:bodyPr wrap="square" lIns="91440" tIns="45720" rIns="91440" bIns="45720" rtlCol="0" anchor="t">
            <a:spAutoFit/>
          </a:bodyPr>
          <a:lstStyle/>
          <a:p>
            <a:pPr algn="ctr"/>
            <a:r>
              <a:rPr lang="nl-NL" sz="2400">
                <a:latin typeface="Century Gothic"/>
              </a:rPr>
              <a:t>Welkom</a:t>
            </a:r>
          </a:p>
        </p:txBody>
      </p:sp>
      <p:sp>
        <p:nvSpPr>
          <p:cNvPr id="12" name="TextBox 11">
            <a:extLst>
              <a:ext uri="{FF2B5EF4-FFF2-40B4-BE49-F238E27FC236}">
                <a16:creationId xmlns:a16="http://schemas.microsoft.com/office/drawing/2014/main" id="{3E693A8E-BDED-308E-9C33-C8946B535E26}"/>
              </a:ext>
            </a:extLst>
          </p:cNvPr>
          <p:cNvSpPr txBox="1"/>
          <p:nvPr/>
        </p:nvSpPr>
        <p:spPr>
          <a:xfrm>
            <a:off x="-9927" y="6521738"/>
            <a:ext cx="868358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latin typeface="Century Gothic"/>
                <a:ea typeface="+mn-lt"/>
                <a:cs typeface="+mn-lt"/>
              </a:rPr>
              <a:t>Projectontwikkelaars</a:t>
            </a:r>
            <a:r>
              <a:rPr lang="en-US" sz="1400">
                <a:latin typeface="Century Gothic"/>
                <a:ea typeface="+mn-lt"/>
                <a:cs typeface="+mn-lt"/>
              </a:rPr>
              <a:t>  </a:t>
            </a:r>
            <a:r>
              <a:rPr lang="en-US" sz="1400" err="1">
                <a:latin typeface="Century Gothic"/>
                <a:ea typeface="+mn-lt"/>
                <a:cs typeface="+mn-lt"/>
              </a:rPr>
              <a:t>woningcorporaties</a:t>
            </a:r>
            <a:r>
              <a:rPr lang="en-US" sz="1400">
                <a:latin typeface="Century Gothic"/>
                <a:ea typeface="+mn-lt"/>
                <a:cs typeface="+mn-lt"/>
              </a:rPr>
              <a:t>  </a:t>
            </a:r>
            <a:r>
              <a:rPr lang="en-US" sz="1400" err="1">
                <a:latin typeface="Century Gothic"/>
                <a:ea typeface="+mn-lt"/>
                <a:cs typeface="+mn-lt"/>
              </a:rPr>
              <a:t>makelaars</a:t>
            </a:r>
            <a:r>
              <a:rPr lang="en-US" sz="1400">
                <a:latin typeface="Century Gothic"/>
                <a:ea typeface="+mn-lt"/>
                <a:cs typeface="+mn-lt"/>
              </a:rPr>
              <a:t>  </a:t>
            </a:r>
            <a:r>
              <a:rPr lang="en-US" sz="1400" err="1">
                <a:latin typeface="Century Gothic"/>
                <a:ea typeface="+mn-lt"/>
                <a:cs typeface="+mn-lt"/>
              </a:rPr>
              <a:t>aannemers</a:t>
            </a:r>
            <a:r>
              <a:rPr lang="en-US" sz="1400">
                <a:latin typeface="Century Gothic"/>
                <a:ea typeface="+mn-lt"/>
                <a:cs typeface="+mn-lt"/>
              </a:rPr>
              <a:t>  </a:t>
            </a:r>
            <a:r>
              <a:rPr lang="en-US" sz="1400" err="1">
                <a:latin typeface="Century Gothic"/>
                <a:ea typeface="+mn-lt"/>
                <a:cs typeface="+mn-lt"/>
              </a:rPr>
              <a:t>investeerders</a:t>
            </a:r>
            <a:endParaRPr lang="en-US" sz="1400" b="1">
              <a:solidFill>
                <a:srgbClr val="1C6D8D"/>
              </a:solidFill>
              <a:latin typeface="Century Gothic"/>
              <a:ea typeface="Calibri"/>
              <a:cs typeface="Calibri"/>
            </a:endParaRPr>
          </a:p>
        </p:txBody>
      </p:sp>
      <p:pic>
        <p:nvPicPr>
          <p:cNvPr id="25" name="Picture 24">
            <a:extLst>
              <a:ext uri="{FF2B5EF4-FFF2-40B4-BE49-F238E27FC236}">
                <a16:creationId xmlns:a16="http://schemas.microsoft.com/office/drawing/2014/main" id="{ED0AC1D2-0BA3-FDF6-0875-5D903628A9D7}"/>
              </a:ext>
            </a:extLst>
          </p:cNvPr>
          <p:cNvPicPr>
            <a:picLocks noChangeAspect="1"/>
          </p:cNvPicPr>
          <p:nvPr/>
        </p:nvPicPr>
        <p:blipFill>
          <a:blip r:embed="rId3"/>
          <a:stretch>
            <a:fillRect/>
          </a:stretch>
        </p:blipFill>
        <p:spPr>
          <a:xfrm>
            <a:off x="10692143" y="6497291"/>
            <a:ext cx="1323468" cy="270499"/>
          </a:xfrm>
          <a:prstGeom prst="rect">
            <a:avLst/>
          </a:prstGeom>
        </p:spPr>
      </p:pic>
      <p:pic>
        <p:nvPicPr>
          <p:cNvPr id="3" name="Picture 6">
            <a:extLst>
              <a:ext uri="{FF2B5EF4-FFF2-40B4-BE49-F238E27FC236}">
                <a16:creationId xmlns:a16="http://schemas.microsoft.com/office/drawing/2014/main" id="{FFEA98ED-734F-662A-2531-4C2A30F4E5DE}"/>
              </a:ext>
            </a:extLst>
          </p:cNvPr>
          <p:cNvPicPr>
            <a:picLocks noChangeAspect="1"/>
          </p:cNvPicPr>
          <p:nvPr/>
        </p:nvPicPr>
        <p:blipFill rotWithShape="1">
          <a:blip r:embed="rId4">
            <a:extLst>
              <a:ext uri="{28A0092B-C50C-407E-A947-70E740481C1C}">
                <a14:useLocalDpi xmlns:a14="http://schemas.microsoft.com/office/drawing/2010/main" val="0"/>
              </a:ext>
            </a:extLst>
          </a:blip>
          <a:srcRect l="-1" t="7007" r="31086" b="1"/>
          <a:stretch/>
        </p:blipFill>
        <p:spPr bwMode="auto">
          <a:xfrm>
            <a:off x="6925901" y="6446443"/>
            <a:ext cx="3653019" cy="372197"/>
          </a:xfrm>
          <a:prstGeom prst="rect">
            <a:avLst/>
          </a:prstGeom>
          <a:ln>
            <a:noFill/>
          </a:ln>
          <a:extLst>
            <a:ext uri="{53640926-AAD7-44D8-BBD7-CCE9431645EC}">
              <a14:shadowObscured xmlns:a14="http://schemas.microsoft.com/office/drawing/2010/main"/>
            </a:ext>
          </a:extLst>
        </p:spPr>
      </p:pic>
      <p:pic>
        <p:nvPicPr>
          <p:cNvPr id="6" name="Picture 5" descr="A group of people with speech bubbles&#10;&#10;Description automatically generated">
            <a:extLst>
              <a:ext uri="{FF2B5EF4-FFF2-40B4-BE49-F238E27FC236}">
                <a16:creationId xmlns:a16="http://schemas.microsoft.com/office/drawing/2014/main" id="{7E1B19DF-EDF3-F91F-B077-2D2F130D3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258" y="2367283"/>
            <a:ext cx="7922833" cy="3355656"/>
          </a:xfrm>
          <a:prstGeom prst="rect">
            <a:avLst/>
          </a:prstGeom>
        </p:spPr>
      </p:pic>
      <p:sp>
        <p:nvSpPr>
          <p:cNvPr id="7" name="TextBox 6">
            <a:extLst>
              <a:ext uri="{FF2B5EF4-FFF2-40B4-BE49-F238E27FC236}">
                <a16:creationId xmlns:a16="http://schemas.microsoft.com/office/drawing/2014/main" id="{0271DCAD-18B1-75DB-25D4-AA60DF981C02}"/>
              </a:ext>
            </a:extLst>
          </p:cNvPr>
          <p:cNvSpPr txBox="1"/>
          <p:nvPr/>
        </p:nvSpPr>
        <p:spPr>
          <a:xfrm>
            <a:off x="0" y="6158737"/>
            <a:ext cx="488887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Century Gothic"/>
                <a:ea typeface="+mn-lt"/>
                <a:cs typeface="+mn-lt"/>
              </a:rPr>
              <a:t>VAN, VOOR </a:t>
            </a:r>
            <a:r>
              <a:rPr lang="en-US" sz="1600" b="1" err="1">
                <a:latin typeface="Century Gothic"/>
                <a:ea typeface="+mn-lt"/>
                <a:cs typeface="+mn-lt"/>
              </a:rPr>
              <a:t>en</a:t>
            </a:r>
            <a:r>
              <a:rPr lang="en-US" sz="1600" b="1">
                <a:latin typeface="Century Gothic"/>
                <a:ea typeface="+mn-lt"/>
                <a:cs typeface="+mn-lt"/>
              </a:rPr>
              <a:t> DOOR:</a:t>
            </a:r>
            <a:endParaRPr lang="en-US" sz="1600" b="1">
              <a:solidFill>
                <a:srgbClr val="1C6D8D"/>
              </a:solidFill>
              <a:latin typeface="Century Gothic"/>
              <a:ea typeface="Calibri"/>
              <a:cs typeface="Calibri"/>
            </a:endParaRPr>
          </a:p>
        </p:txBody>
      </p:sp>
      <p:sp>
        <p:nvSpPr>
          <p:cNvPr id="8" name="TextBox 7">
            <a:extLst>
              <a:ext uri="{FF2B5EF4-FFF2-40B4-BE49-F238E27FC236}">
                <a16:creationId xmlns:a16="http://schemas.microsoft.com/office/drawing/2014/main" id="{F51A48CF-F67A-8CC8-B689-CC1664411CFF}"/>
              </a:ext>
            </a:extLst>
          </p:cNvPr>
          <p:cNvSpPr txBox="1"/>
          <p:nvPr/>
        </p:nvSpPr>
        <p:spPr>
          <a:xfrm>
            <a:off x="2536534" y="1047975"/>
            <a:ext cx="754902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rgbClr val="1C6D8D"/>
                </a:solidFill>
                <a:latin typeface="Century Gothic"/>
                <a:ea typeface="+mn-lt"/>
                <a:cs typeface="+mn-lt"/>
              </a:rPr>
              <a:t>De </a:t>
            </a:r>
            <a:r>
              <a:rPr lang="en-US" sz="2800" b="1" err="1">
                <a:solidFill>
                  <a:srgbClr val="1C6D8D"/>
                </a:solidFill>
                <a:latin typeface="Century Gothic"/>
                <a:ea typeface="+mn-lt"/>
                <a:cs typeface="+mn-lt"/>
              </a:rPr>
              <a:t>WoonKopLopers</a:t>
            </a:r>
            <a:r>
              <a:rPr lang="en-US" sz="2800" b="1">
                <a:solidFill>
                  <a:srgbClr val="1C6D8D"/>
                </a:solidFill>
                <a:latin typeface="Century Gothic"/>
                <a:ea typeface="+mn-lt"/>
                <a:cs typeface="+mn-lt"/>
              </a:rPr>
              <a:t> van Regio Kop van NH</a:t>
            </a:r>
            <a:endParaRPr lang="en-US" sz="2800" b="1">
              <a:solidFill>
                <a:srgbClr val="1C6D8D"/>
              </a:solidFill>
              <a:latin typeface="Century Gothic"/>
              <a:ea typeface="Calibri"/>
              <a:cs typeface="Calibri"/>
            </a:endParaRPr>
          </a:p>
        </p:txBody>
      </p:sp>
      <p:sp>
        <p:nvSpPr>
          <p:cNvPr id="2" name="TextBox 2">
            <a:extLst>
              <a:ext uri="{FF2B5EF4-FFF2-40B4-BE49-F238E27FC236}">
                <a16:creationId xmlns:a16="http://schemas.microsoft.com/office/drawing/2014/main" id="{D6AF502C-0574-5513-7B21-8361E42E8992}"/>
              </a:ext>
            </a:extLst>
          </p:cNvPr>
          <p:cNvSpPr txBox="1"/>
          <p:nvPr/>
        </p:nvSpPr>
        <p:spPr>
          <a:xfrm>
            <a:off x="-16043" y="1501656"/>
            <a:ext cx="12210046"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err="1">
                <a:solidFill>
                  <a:srgbClr val="2E6D8D"/>
                </a:solidFill>
                <a:latin typeface="Century Gothic"/>
              </a:rPr>
              <a:t>Hét</a:t>
            </a:r>
            <a:r>
              <a:rPr lang="en-US" sz="2200" b="1">
                <a:solidFill>
                  <a:srgbClr val="2E6D8D"/>
                </a:solidFill>
                <a:latin typeface="Century Gothic"/>
              </a:rPr>
              <a:t> platform om </a:t>
            </a:r>
            <a:r>
              <a:rPr lang="en-US" sz="2200" b="1" err="1">
                <a:solidFill>
                  <a:srgbClr val="2E6D8D"/>
                </a:solidFill>
                <a:latin typeface="Century Gothic"/>
              </a:rPr>
              <a:t>knelpunten</a:t>
            </a:r>
            <a:r>
              <a:rPr lang="en-US" sz="2200" b="1">
                <a:solidFill>
                  <a:srgbClr val="2E6D8D"/>
                </a:solidFill>
                <a:latin typeface="Century Gothic"/>
              </a:rPr>
              <a:t> </a:t>
            </a:r>
            <a:r>
              <a:rPr lang="en-US" sz="2200" b="1" err="1">
                <a:solidFill>
                  <a:srgbClr val="2E6D8D"/>
                </a:solidFill>
                <a:latin typeface="Century Gothic"/>
              </a:rPr>
              <a:t>en</a:t>
            </a:r>
            <a:r>
              <a:rPr lang="en-US" sz="2200" b="1">
                <a:solidFill>
                  <a:srgbClr val="2E6D8D"/>
                </a:solidFill>
                <a:latin typeface="Century Gothic"/>
              </a:rPr>
              <a:t> </a:t>
            </a:r>
            <a:r>
              <a:rPr lang="en-US" sz="2200" b="1" err="1">
                <a:solidFill>
                  <a:srgbClr val="2E6D8D"/>
                </a:solidFill>
                <a:latin typeface="Century Gothic"/>
              </a:rPr>
              <a:t>ideeën</a:t>
            </a:r>
            <a:r>
              <a:rPr lang="en-US" sz="2200" b="1">
                <a:solidFill>
                  <a:srgbClr val="2E6D8D"/>
                </a:solidFill>
                <a:latin typeface="Century Gothic"/>
              </a:rPr>
              <a:t> </a:t>
            </a:r>
            <a:r>
              <a:rPr lang="en-US" sz="2200" b="1" err="1">
                <a:solidFill>
                  <a:srgbClr val="2E6D8D"/>
                </a:solidFill>
                <a:latin typeface="Century Gothic"/>
              </a:rPr>
              <a:t>te</a:t>
            </a:r>
            <a:r>
              <a:rPr lang="en-US" sz="2200" b="1">
                <a:solidFill>
                  <a:srgbClr val="2E6D8D"/>
                </a:solidFill>
                <a:latin typeface="Century Gothic"/>
              </a:rPr>
              <a:t> </a:t>
            </a:r>
            <a:r>
              <a:rPr lang="en-US" sz="2200" b="1" err="1">
                <a:solidFill>
                  <a:srgbClr val="2E6D8D"/>
                </a:solidFill>
                <a:latin typeface="Century Gothic"/>
              </a:rPr>
              <a:t>delen</a:t>
            </a:r>
            <a:r>
              <a:rPr lang="en-US" sz="2200" b="1">
                <a:solidFill>
                  <a:srgbClr val="2E6D8D"/>
                </a:solidFill>
                <a:latin typeface="Century Gothic"/>
              </a:rPr>
              <a:t> </a:t>
            </a:r>
            <a:r>
              <a:rPr lang="en-US" sz="2200" b="1" err="1">
                <a:solidFill>
                  <a:srgbClr val="2E6D8D"/>
                </a:solidFill>
                <a:latin typeface="Century Gothic"/>
              </a:rPr>
              <a:t>en</a:t>
            </a:r>
            <a:r>
              <a:rPr lang="en-US" sz="2200" b="1">
                <a:solidFill>
                  <a:srgbClr val="2E6D8D"/>
                </a:solidFill>
                <a:latin typeface="Century Gothic"/>
              </a:rPr>
              <a:t> </a:t>
            </a:r>
            <a:br>
              <a:rPr lang="en-US" sz="2200" b="1">
                <a:solidFill>
                  <a:srgbClr val="2E6D8D"/>
                </a:solidFill>
                <a:latin typeface="Century Gothic"/>
              </a:rPr>
            </a:br>
            <a:r>
              <a:rPr lang="en-US" sz="2200" b="1" err="1">
                <a:solidFill>
                  <a:srgbClr val="2E6D8D"/>
                </a:solidFill>
                <a:latin typeface="Century Gothic"/>
              </a:rPr>
              <a:t>samen</a:t>
            </a:r>
            <a:r>
              <a:rPr lang="en-US" sz="2200" b="1">
                <a:solidFill>
                  <a:srgbClr val="2E6D8D"/>
                </a:solidFill>
                <a:latin typeface="Century Gothic"/>
              </a:rPr>
              <a:t> </a:t>
            </a:r>
            <a:r>
              <a:rPr lang="en-US" sz="2200" b="1" err="1">
                <a:solidFill>
                  <a:srgbClr val="2E6D8D"/>
                </a:solidFill>
                <a:latin typeface="Century Gothic"/>
              </a:rPr>
              <a:t>oplossingen</a:t>
            </a:r>
            <a:r>
              <a:rPr lang="en-US" sz="2200" b="1">
                <a:solidFill>
                  <a:srgbClr val="2E6D8D"/>
                </a:solidFill>
                <a:latin typeface="Century Gothic"/>
              </a:rPr>
              <a:t> </a:t>
            </a:r>
            <a:r>
              <a:rPr lang="en-US" sz="2200" b="1" err="1">
                <a:solidFill>
                  <a:srgbClr val="2E6D8D"/>
                </a:solidFill>
                <a:latin typeface="Century Gothic"/>
              </a:rPr>
              <a:t>bedenken</a:t>
            </a:r>
            <a:r>
              <a:rPr lang="en-US" sz="2200" b="1">
                <a:solidFill>
                  <a:srgbClr val="2E6D8D"/>
                </a:solidFill>
                <a:latin typeface="Century Gothic"/>
              </a:rPr>
              <a:t> om </a:t>
            </a:r>
            <a:r>
              <a:rPr lang="en-US" sz="2200" b="1" err="1">
                <a:solidFill>
                  <a:srgbClr val="2E6D8D"/>
                </a:solidFill>
                <a:latin typeface="Century Gothic"/>
              </a:rPr>
              <a:t>sneller</a:t>
            </a:r>
            <a:r>
              <a:rPr lang="en-US" sz="2200" b="1">
                <a:solidFill>
                  <a:srgbClr val="2E6D8D"/>
                </a:solidFill>
                <a:latin typeface="Century Gothic"/>
              </a:rPr>
              <a:t> </a:t>
            </a:r>
            <a:r>
              <a:rPr lang="en-US" sz="2200" b="1" err="1">
                <a:solidFill>
                  <a:srgbClr val="2E6D8D"/>
                </a:solidFill>
                <a:latin typeface="Century Gothic"/>
              </a:rPr>
              <a:t>woningen</a:t>
            </a:r>
            <a:r>
              <a:rPr lang="en-US" sz="2200" b="1">
                <a:solidFill>
                  <a:srgbClr val="2E6D8D"/>
                </a:solidFill>
                <a:latin typeface="Century Gothic"/>
              </a:rPr>
              <a:t> </a:t>
            </a:r>
            <a:r>
              <a:rPr lang="en-US" sz="2200" b="1" err="1">
                <a:solidFill>
                  <a:srgbClr val="2E6D8D"/>
                </a:solidFill>
                <a:latin typeface="Century Gothic"/>
              </a:rPr>
              <a:t>te</a:t>
            </a:r>
            <a:r>
              <a:rPr lang="en-US" sz="2200" b="1">
                <a:solidFill>
                  <a:srgbClr val="2E6D8D"/>
                </a:solidFill>
                <a:latin typeface="Century Gothic"/>
              </a:rPr>
              <a:t> </a:t>
            </a:r>
            <a:r>
              <a:rPr lang="en-US" sz="2200" b="1" err="1">
                <a:solidFill>
                  <a:srgbClr val="2E6D8D"/>
                </a:solidFill>
                <a:latin typeface="Century Gothic"/>
              </a:rPr>
              <a:t>bouwen</a:t>
            </a:r>
            <a:r>
              <a:rPr lang="en-US" sz="2200" b="1">
                <a:solidFill>
                  <a:srgbClr val="2E6D8D"/>
                </a:solidFill>
                <a:latin typeface="Century Gothic"/>
              </a:rPr>
              <a:t>.</a:t>
            </a:r>
            <a:endParaRPr lang="en-US">
              <a:solidFill>
                <a:srgbClr val="2E6D8D"/>
              </a:solidFill>
              <a:ea typeface="Calibri"/>
              <a:cs typeface="Calibri"/>
            </a:endParaRPr>
          </a:p>
        </p:txBody>
      </p:sp>
    </p:spTree>
    <p:extLst>
      <p:ext uri="{BB962C8B-B14F-4D97-AF65-F5344CB8AC3E}">
        <p14:creationId xmlns:p14="http://schemas.microsoft.com/office/powerpoint/2010/main" val="16572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ctieknop: Aangepast 16">
            <a:hlinkClick r:id="" action="ppaction://noaction" highlightClick="1"/>
          </p:cNvPr>
          <p:cNvSpPr/>
          <p:nvPr/>
        </p:nvSpPr>
        <p:spPr>
          <a:xfrm>
            <a:off x="919" y="863601"/>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B3EEAF87-AF93-FA40-FE9B-BC2E0E45C43A}"/>
              </a:ext>
            </a:extLst>
          </p:cNvPr>
          <p:cNvSpPr/>
          <p:nvPr/>
        </p:nvSpPr>
        <p:spPr>
          <a:xfrm>
            <a:off x="4644" y="-4286"/>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dirty="0">
                <a:solidFill>
                  <a:schemeClr val="bg1"/>
                </a:solidFill>
                <a:latin typeface="Century Gothic"/>
              </a:rPr>
              <a:t>2. Opgave en realisatie woningbouw</a:t>
            </a:r>
            <a:endParaRPr lang="nl-NL" sz="2000" dirty="0">
              <a:solidFill>
                <a:schemeClr val="bg1"/>
              </a:solidFill>
              <a:latin typeface="Century Gothic" panose="020B0502020202020204" pitchFamily="34" charset="0"/>
            </a:endParaRPr>
          </a:p>
        </p:txBody>
      </p:sp>
      <p:sp>
        <p:nvSpPr>
          <p:cNvPr id="6" name="Tekstvak 5">
            <a:extLst>
              <a:ext uri="{FF2B5EF4-FFF2-40B4-BE49-F238E27FC236}">
                <a16:creationId xmlns:a16="http://schemas.microsoft.com/office/drawing/2014/main" id="{B1504BF2-1DC4-6761-4CBD-863D64904988}"/>
              </a:ext>
            </a:extLst>
          </p:cNvPr>
          <p:cNvSpPr txBox="1"/>
          <p:nvPr/>
        </p:nvSpPr>
        <p:spPr>
          <a:xfrm>
            <a:off x="670784" y="1318741"/>
            <a:ext cx="6422197" cy="892552"/>
          </a:xfrm>
          <a:prstGeom prst="rect">
            <a:avLst/>
          </a:prstGeom>
          <a:noFill/>
        </p:spPr>
        <p:txBody>
          <a:bodyPr wrap="square" lIns="91440" tIns="45720" rIns="91440" bIns="45720" rtlCol="0" anchor="t">
            <a:spAutoFit/>
          </a:bodyPr>
          <a:lstStyle/>
          <a:p>
            <a:pPr>
              <a:defRPr/>
            </a:pPr>
            <a:r>
              <a:rPr lang="nl-NL" sz="2000" b="1">
                <a:latin typeface="Century Gothic"/>
              </a:rPr>
              <a:t>Vanuit Woondeal NHN</a:t>
            </a:r>
            <a:br>
              <a:rPr lang="nl-NL" b="1">
                <a:latin typeface="Century Gothic"/>
              </a:rPr>
            </a:br>
            <a:r>
              <a:rPr lang="nl-NL">
                <a:latin typeface="Century Gothic"/>
              </a:rPr>
              <a:t>8.450 woningen tot 31 december 2030 (sleutel in slot)</a:t>
            </a:r>
            <a:endParaRPr lang="en-US"/>
          </a:p>
          <a:p>
            <a:endParaRPr lang="nl-NL" sz="1400">
              <a:latin typeface="Century Gothic"/>
            </a:endParaRPr>
          </a:p>
        </p:txBody>
      </p:sp>
      <p:pic>
        <p:nvPicPr>
          <p:cNvPr id="1026" name="Picture 2" descr="Duurzaam Hollands Kroon - Duurzaam Hollands Kroon">
            <a:extLst>
              <a:ext uri="{FF2B5EF4-FFF2-40B4-BE49-F238E27FC236}">
                <a16:creationId xmlns:a16="http://schemas.microsoft.com/office/drawing/2014/main" id="{14BA8F64-0310-89EB-6F34-27142D0D42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94" t="10723" r="9191" b="6562"/>
          <a:stretch/>
        </p:blipFill>
        <p:spPr bwMode="auto">
          <a:xfrm>
            <a:off x="2180199" y="3341098"/>
            <a:ext cx="1520158" cy="1520158"/>
          </a:xfrm>
          <a:prstGeom prst="ellipse">
            <a:avLst/>
          </a:prstGeom>
          <a:ln w="38100">
            <a:solidFill>
              <a:srgbClr val="1C6D8D"/>
            </a:solidFill>
          </a:ln>
          <a:effectLst/>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530EF787-5292-17DA-23F8-717671C6E853}"/>
              </a:ext>
            </a:extLst>
          </p:cNvPr>
          <p:cNvGrpSpPr/>
          <p:nvPr/>
        </p:nvGrpSpPr>
        <p:grpSpPr>
          <a:xfrm>
            <a:off x="4253547" y="3341098"/>
            <a:ext cx="1520158" cy="1520158"/>
            <a:chOff x="4254124" y="2605275"/>
            <a:chExt cx="1520158" cy="1520158"/>
          </a:xfrm>
        </p:grpSpPr>
        <p:pic>
          <p:nvPicPr>
            <p:cNvPr id="1030" name="Picture 6" descr="Onderwerpen - Gemeente Den Helder">
              <a:extLst>
                <a:ext uri="{FF2B5EF4-FFF2-40B4-BE49-F238E27FC236}">
                  <a16:creationId xmlns:a16="http://schemas.microsoft.com/office/drawing/2014/main" id="{06BC8D1C-1E9A-CD68-7A5D-D3DF680EC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559" y="3197188"/>
              <a:ext cx="1157288" cy="67627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469F86AB-D4AD-88FD-2652-EDDB16C03736}"/>
                </a:ext>
              </a:extLst>
            </p:cNvPr>
            <p:cNvSpPr/>
            <p:nvPr/>
          </p:nvSpPr>
          <p:spPr>
            <a:xfrm>
              <a:off x="4805917" y="3285461"/>
              <a:ext cx="372140" cy="3296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6" descr="Onderwerpen - Gemeente Den Helder">
              <a:extLst>
                <a:ext uri="{FF2B5EF4-FFF2-40B4-BE49-F238E27FC236}">
                  <a16:creationId xmlns:a16="http://schemas.microsoft.com/office/drawing/2014/main" id="{98EB3DF7-D5BE-4DD7-2DFE-94E32465C8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893" t="10878" r="44869" b="35012"/>
            <a:stretch/>
          </p:blipFill>
          <p:spPr bwMode="auto">
            <a:xfrm>
              <a:off x="4805916" y="2690036"/>
              <a:ext cx="592055" cy="925034"/>
            </a:xfrm>
            <a:prstGeom prst="rect">
              <a:avLst/>
            </a:prstGeom>
            <a:noFill/>
            <a:extLst>
              <a:ext uri="{909E8E84-426E-40DD-AFC4-6F175D3DCCD1}">
                <a14:hiddenFill xmlns:a14="http://schemas.microsoft.com/office/drawing/2010/main">
                  <a:solidFill>
                    <a:srgbClr val="FFFFFF"/>
                  </a:solidFill>
                </a14:hiddenFill>
              </a:ext>
            </a:extLst>
          </p:spPr>
        </p:pic>
        <p:sp>
          <p:nvSpPr>
            <p:cNvPr id="2" name="Ovaal 1">
              <a:extLst>
                <a:ext uri="{FF2B5EF4-FFF2-40B4-BE49-F238E27FC236}">
                  <a16:creationId xmlns:a16="http://schemas.microsoft.com/office/drawing/2014/main" id="{2D4897F0-6CAA-7163-5AFC-D866A9A68D2A}"/>
                </a:ext>
              </a:extLst>
            </p:cNvPr>
            <p:cNvSpPr/>
            <p:nvPr/>
          </p:nvSpPr>
          <p:spPr>
            <a:xfrm>
              <a:off x="4254124" y="2605275"/>
              <a:ext cx="1520158" cy="1520158"/>
            </a:xfrm>
            <a:prstGeom prst="ellipse">
              <a:avLst/>
            </a:prstGeom>
            <a:noFill/>
            <a:ln w="38100">
              <a:solidFill>
                <a:srgbClr val="D7C7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0" name="Groep 9">
            <a:extLst>
              <a:ext uri="{FF2B5EF4-FFF2-40B4-BE49-F238E27FC236}">
                <a16:creationId xmlns:a16="http://schemas.microsoft.com/office/drawing/2014/main" id="{EBACE726-6D77-8607-CE16-0547D51AD82C}"/>
              </a:ext>
            </a:extLst>
          </p:cNvPr>
          <p:cNvGrpSpPr/>
          <p:nvPr/>
        </p:nvGrpSpPr>
        <p:grpSpPr>
          <a:xfrm>
            <a:off x="6325497" y="3323377"/>
            <a:ext cx="1520158" cy="1520158"/>
            <a:chOff x="6326074" y="2587554"/>
            <a:chExt cx="1520158" cy="1520158"/>
          </a:xfrm>
        </p:grpSpPr>
        <p:sp>
          <p:nvSpPr>
            <p:cNvPr id="5" name="Ovaal 4">
              <a:extLst>
                <a:ext uri="{FF2B5EF4-FFF2-40B4-BE49-F238E27FC236}">
                  <a16:creationId xmlns:a16="http://schemas.microsoft.com/office/drawing/2014/main" id="{3BE79C09-471D-1D92-1B36-249039560C42}"/>
                </a:ext>
              </a:extLst>
            </p:cNvPr>
            <p:cNvSpPr/>
            <p:nvPr/>
          </p:nvSpPr>
          <p:spPr>
            <a:xfrm>
              <a:off x="6326074" y="2587554"/>
              <a:ext cx="1520158" cy="1520158"/>
            </a:xfrm>
            <a:prstGeom prst="ellipse">
              <a:avLst/>
            </a:prstGeom>
            <a:noFill/>
            <a:ln w="38100">
              <a:solidFill>
                <a:srgbClr val="3275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32" name="Picture 8" descr="Gemeente Schagen | Schagen">
              <a:extLst>
                <a:ext uri="{FF2B5EF4-FFF2-40B4-BE49-F238E27FC236}">
                  <a16:creationId xmlns:a16="http://schemas.microsoft.com/office/drawing/2014/main" id="{A74418C9-2170-F1F6-E8CC-A6CDC2A86DF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8157" y="2606161"/>
              <a:ext cx="940068" cy="10275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urzaam Bouwloket | Schagen">
              <a:extLst>
                <a:ext uri="{FF2B5EF4-FFF2-40B4-BE49-F238E27FC236}">
                  <a16:creationId xmlns:a16="http://schemas.microsoft.com/office/drawing/2014/main" id="{FA2C35A5-8E78-C0E5-BE2A-B8A080BBE1A3}"/>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2035" t="36270" b="19630"/>
            <a:stretch/>
          </p:blipFill>
          <p:spPr bwMode="auto">
            <a:xfrm>
              <a:off x="6607390" y="3561021"/>
              <a:ext cx="1023937" cy="40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ep 10">
            <a:extLst>
              <a:ext uri="{FF2B5EF4-FFF2-40B4-BE49-F238E27FC236}">
                <a16:creationId xmlns:a16="http://schemas.microsoft.com/office/drawing/2014/main" id="{94F84B74-DC31-81F9-5321-D1AE323ED33C}"/>
              </a:ext>
            </a:extLst>
          </p:cNvPr>
          <p:cNvGrpSpPr/>
          <p:nvPr/>
        </p:nvGrpSpPr>
        <p:grpSpPr>
          <a:xfrm>
            <a:off x="8397447" y="3341098"/>
            <a:ext cx="1520158" cy="1520158"/>
            <a:chOff x="8398024" y="2605275"/>
            <a:chExt cx="1520158" cy="1520158"/>
          </a:xfrm>
        </p:grpSpPr>
        <p:sp>
          <p:nvSpPr>
            <p:cNvPr id="7" name="Ovaal 6">
              <a:extLst>
                <a:ext uri="{FF2B5EF4-FFF2-40B4-BE49-F238E27FC236}">
                  <a16:creationId xmlns:a16="http://schemas.microsoft.com/office/drawing/2014/main" id="{67643510-27DC-309B-702A-8C87E247486D}"/>
                </a:ext>
              </a:extLst>
            </p:cNvPr>
            <p:cNvSpPr/>
            <p:nvPr/>
          </p:nvSpPr>
          <p:spPr>
            <a:xfrm>
              <a:off x="8398024" y="2605275"/>
              <a:ext cx="1520158" cy="1520158"/>
            </a:xfrm>
            <a:prstGeom prst="ellipse">
              <a:avLst/>
            </a:prstGeom>
            <a:noFill/>
            <a:ln w="38100">
              <a:solidFill>
                <a:srgbClr val="C228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36" name="Picture 12" descr="Home - Gemeente Texel">
              <a:extLst>
                <a:ext uri="{FF2B5EF4-FFF2-40B4-BE49-F238E27FC236}">
                  <a16:creationId xmlns:a16="http://schemas.microsoft.com/office/drawing/2014/main" id="{5F655BB2-B205-4ACA-589B-DA7EB28833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6366" y="2895033"/>
              <a:ext cx="1034913" cy="55987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9D70A276-DE6D-361E-2AF1-5B2F40E4D904}"/>
                </a:ext>
              </a:extLst>
            </p:cNvPr>
            <p:cNvSpPr txBox="1"/>
            <p:nvPr/>
          </p:nvSpPr>
          <p:spPr>
            <a:xfrm>
              <a:off x="8829379" y="3418368"/>
              <a:ext cx="788998" cy="538609"/>
            </a:xfrm>
            <a:prstGeom prst="rect">
              <a:avLst/>
            </a:prstGeom>
            <a:noFill/>
          </p:spPr>
          <p:txBody>
            <a:bodyPr wrap="none" rtlCol="0">
              <a:spAutoFit/>
            </a:bodyPr>
            <a:lstStyle/>
            <a:p>
              <a:pPr algn="r"/>
              <a:r>
                <a:rPr lang="nl-NL" sz="1100">
                  <a:solidFill>
                    <a:srgbClr val="EC001F"/>
                  </a:solidFill>
                </a:rPr>
                <a:t>Gemeente</a:t>
              </a:r>
            </a:p>
            <a:p>
              <a:pPr algn="r"/>
              <a:r>
                <a:rPr lang="nl-NL">
                  <a:solidFill>
                    <a:srgbClr val="EC001F"/>
                  </a:solidFill>
                </a:rPr>
                <a:t>Texel</a:t>
              </a:r>
            </a:p>
          </p:txBody>
        </p:sp>
      </p:grpSp>
      <p:sp>
        <p:nvSpPr>
          <p:cNvPr id="12" name="Rechteraccolade 11">
            <a:extLst>
              <a:ext uri="{FF2B5EF4-FFF2-40B4-BE49-F238E27FC236}">
                <a16:creationId xmlns:a16="http://schemas.microsoft.com/office/drawing/2014/main" id="{0D5D1D7E-47B5-8B8B-EB4D-DD6B87444635}"/>
              </a:ext>
            </a:extLst>
          </p:cNvPr>
          <p:cNvSpPr/>
          <p:nvPr/>
        </p:nvSpPr>
        <p:spPr>
          <a:xfrm rot="16200000">
            <a:off x="2813409" y="4374303"/>
            <a:ext cx="253741" cy="1520160"/>
          </a:xfrm>
          <a:prstGeom prst="rightBrace">
            <a:avLst>
              <a:gd name="adj1" fmla="val 0"/>
              <a:gd name="adj2" fmla="val 49238"/>
            </a:avLst>
          </a:prstGeom>
          <a:ln w="38100">
            <a:solidFill>
              <a:srgbClr val="1C6D8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1C6D8D"/>
              </a:solidFill>
            </a:endParaRPr>
          </a:p>
        </p:txBody>
      </p:sp>
      <p:sp>
        <p:nvSpPr>
          <p:cNvPr id="13" name="Tekstvak 12">
            <a:extLst>
              <a:ext uri="{FF2B5EF4-FFF2-40B4-BE49-F238E27FC236}">
                <a16:creationId xmlns:a16="http://schemas.microsoft.com/office/drawing/2014/main" id="{61B551F4-6832-80D5-A0B2-5E7BF697A065}"/>
              </a:ext>
            </a:extLst>
          </p:cNvPr>
          <p:cNvSpPr txBox="1"/>
          <p:nvPr/>
        </p:nvSpPr>
        <p:spPr>
          <a:xfrm>
            <a:off x="671497" y="5407510"/>
            <a:ext cx="1516956" cy="369332"/>
          </a:xfrm>
          <a:prstGeom prst="rect">
            <a:avLst/>
          </a:prstGeom>
          <a:noFill/>
        </p:spPr>
        <p:txBody>
          <a:bodyPr wrap="square" lIns="91440" tIns="45720" rIns="91440" bIns="45720" anchor="t">
            <a:spAutoFit/>
          </a:bodyPr>
          <a:lstStyle/>
          <a:p>
            <a:pPr algn="r"/>
            <a:r>
              <a:rPr lang="nl-NL" b="1">
                <a:latin typeface="Century Gothic"/>
              </a:rPr>
              <a:t>  Gepland</a:t>
            </a:r>
            <a:endParaRPr lang="nl-NL" b="1">
              <a:solidFill>
                <a:srgbClr val="000000"/>
              </a:solidFill>
              <a:latin typeface="Century Gothic"/>
            </a:endParaRPr>
          </a:p>
        </p:txBody>
      </p:sp>
      <p:grpSp>
        <p:nvGrpSpPr>
          <p:cNvPr id="19" name="Groep 18">
            <a:extLst>
              <a:ext uri="{FF2B5EF4-FFF2-40B4-BE49-F238E27FC236}">
                <a16:creationId xmlns:a16="http://schemas.microsoft.com/office/drawing/2014/main" id="{376126AE-CF85-E196-43FA-0FA5AC03AE08}"/>
              </a:ext>
            </a:extLst>
          </p:cNvPr>
          <p:cNvGrpSpPr>
            <a:grpSpLocks noChangeAspect="1"/>
          </p:cNvGrpSpPr>
          <p:nvPr/>
        </p:nvGrpSpPr>
        <p:grpSpPr>
          <a:xfrm>
            <a:off x="8787376" y="5749337"/>
            <a:ext cx="737685" cy="245895"/>
            <a:chOff x="2707177" y="5061935"/>
            <a:chExt cx="518202" cy="172734"/>
          </a:xfrm>
        </p:grpSpPr>
        <p:pic>
          <p:nvPicPr>
            <p:cNvPr id="15" name="Graphic 14" descr="Introductiepagina met effen opvulling">
              <a:extLst>
                <a:ext uri="{FF2B5EF4-FFF2-40B4-BE49-F238E27FC236}">
                  <a16:creationId xmlns:a16="http://schemas.microsoft.com/office/drawing/2014/main" id="{551E4A90-265D-FDCF-12B9-502A7D64753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07177" y="5061935"/>
              <a:ext cx="172734" cy="172734"/>
            </a:xfrm>
            <a:prstGeom prst="rect">
              <a:avLst/>
            </a:prstGeom>
          </p:spPr>
        </p:pic>
        <p:pic>
          <p:nvPicPr>
            <p:cNvPr id="16" name="Graphic 15" descr="Introductiepagina met effen opvulling">
              <a:extLst>
                <a:ext uri="{FF2B5EF4-FFF2-40B4-BE49-F238E27FC236}">
                  <a16:creationId xmlns:a16="http://schemas.microsoft.com/office/drawing/2014/main" id="{25250013-72B1-CE3B-0448-6A0FA4081A6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52645" y="5061935"/>
              <a:ext cx="172734" cy="172734"/>
            </a:xfrm>
            <a:prstGeom prst="rect">
              <a:avLst/>
            </a:prstGeom>
          </p:spPr>
        </p:pic>
        <p:pic>
          <p:nvPicPr>
            <p:cNvPr id="18" name="Graphic 17" descr="Introductiepagina met effen opvulling">
              <a:extLst>
                <a:ext uri="{FF2B5EF4-FFF2-40B4-BE49-F238E27FC236}">
                  <a16:creationId xmlns:a16="http://schemas.microsoft.com/office/drawing/2014/main" id="{63CC47D2-8531-294A-0832-847E08F2FB0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79911" y="5061935"/>
              <a:ext cx="172734" cy="172734"/>
            </a:xfrm>
            <a:prstGeom prst="rect">
              <a:avLst/>
            </a:prstGeom>
          </p:spPr>
        </p:pic>
      </p:grpSp>
      <p:sp>
        <p:nvSpPr>
          <p:cNvPr id="20" name="Rechteraccolade 19">
            <a:extLst>
              <a:ext uri="{FF2B5EF4-FFF2-40B4-BE49-F238E27FC236}">
                <a16:creationId xmlns:a16="http://schemas.microsoft.com/office/drawing/2014/main" id="{3C2F2D80-8B49-4EF1-15FE-C54DB31852E1}"/>
              </a:ext>
            </a:extLst>
          </p:cNvPr>
          <p:cNvSpPr/>
          <p:nvPr/>
        </p:nvSpPr>
        <p:spPr>
          <a:xfrm rot="16200000">
            <a:off x="4902382" y="4379977"/>
            <a:ext cx="253741" cy="1520160"/>
          </a:xfrm>
          <a:prstGeom prst="rightBrace">
            <a:avLst>
              <a:gd name="adj1" fmla="val 0"/>
              <a:gd name="adj2" fmla="val 49238"/>
            </a:avLst>
          </a:prstGeom>
          <a:ln w="38100">
            <a:solidFill>
              <a:srgbClr val="1C6D8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1C6D8D"/>
              </a:solidFill>
            </a:endParaRPr>
          </a:p>
        </p:txBody>
      </p:sp>
      <p:sp>
        <p:nvSpPr>
          <p:cNvPr id="21" name="Tekstvak 20">
            <a:extLst>
              <a:ext uri="{FF2B5EF4-FFF2-40B4-BE49-F238E27FC236}">
                <a16:creationId xmlns:a16="http://schemas.microsoft.com/office/drawing/2014/main" id="{3AB451CC-792E-CD9E-781E-0E61F0AA002E}"/>
              </a:ext>
            </a:extLst>
          </p:cNvPr>
          <p:cNvSpPr txBox="1"/>
          <p:nvPr/>
        </p:nvSpPr>
        <p:spPr>
          <a:xfrm>
            <a:off x="4269172" y="5413184"/>
            <a:ext cx="1520158" cy="400110"/>
          </a:xfrm>
          <a:prstGeom prst="rect">
            <a:avLst/>
          </a:prstGeom>
          <a:noFill/>
        </p:spPr>
        <p:txBody>
          <a:bodyPr wrap="square" lIns="91440" tIns="45720" rIns="91440" bIns="45720" anchor="t">
            <a:spAutoFit/>
          </a:bodyPr>
          <a:lstStyle/>
          <a:p>
            <a:pPr algn="ctr"/>
            <a:r>
              <a:rPr lang="nl-NL" sz="2000" b="1">
                <a:latin typeface="Century Gothic"/>
              </a:rPr>
              <a:t>1.788</a:t>
            </a:r>
            <a:endParaRPr lang="nl-NL" sz="2000">
              <a:solidFill>
                <a:srgbClr val="E60000"/>
              </a:solidFill>
              <a:latin typeface="Century Gothic"/>
            </a:endParaRPr>
          </a:p>
        </p:txBody>
      </p:sp>
      <p:grpSp>
        <p:nvGrpSpPr>
          <p:cNvPr id="22" name="Groep 21">
            <a:extLst>
              <a:ext uri="{FF2B5EF4-FFF2-40B4-BE49-F238E27FC236}">
                <a16:creationId xmlns:a16="http://schemas.microsoft.com/office/drawing/2014/main" id="{A2170F57-2A76-A9AC-E2F6-A27C256164CC}"/>
              </a:ext>
            </a:extLst>
          </p:cNvPr>
          <p:cNvGrpSpPr>
            <a:grpSpLocks noChangeAspect="1"/>
          </p:cNvGrpSpPr>
          <p:nvPr/>
        </p:nvGrpSpPr>
        <p:grpSpPr>
          <a:xfrm>
            <a:off x="6742957" y="5790265"/>
            <a:ext cx="737685" cy="245895"/>
            <a:chOff x="2707177" y="5061935"/>
            <a:chExt cx="518202" cy="172734"/>
          </a:xfrm>
        </p:grpSpPr>
        <p:pic>
          <p:nvPicPr>
            <p:cNvPr id="23" name="Graphic 22" descr="Introductiepagina met effen opvulling">
              <a:extLst>
                <a:ext uri="{FF2B5EF4-FFF2-40B4-BE49-F238E27FC236}">
                  <a16:creationId xmlns:a16="http://schemas.microsoft.com/office/drawing/2014/main" id="{BEE252F2-5346-3816-7D0D-766C7DE025C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07177" y="5061935"/>
              <a:ext cx="172734" cy="172734"/>
            </a:xfrm>
            <a:prstGeom prst="rect">
              <a:avLst/>
            </a:prstGeom>
          </p:spPr>
        </p:pic>
        <p:pic>
          <p:nvPicPr>
            <p:cNvPr id="24" name="Graphic 23" descr="Introductiepagina met effen opvulling">
              <a:extLst>
                <a:ext uri="{FF2B5EF4-FFF2-40B4-BE49-F238E27FC236}">
                  <a16:creationId xmlns:a16="http://schemas.microsoft.com/office/drawing/2014/main" id="{4AEBA0EE-D59F-3FA9-9BF8-E88EA7241B7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52645" y="5061935"/>
              <a:ext cx="172734" cy="172734"/>
            </a:xfrm>
            <a:prstGeom prst="rect">
              <a:avLst/>
            </a:prstGeom>
          </p:spPr>
        </p:pic>
        <p:pic>
          <p:nvPicPr>
            <p:cNvPr id="25" name="Graphic 24" descr="Introductiepagina met effen opvulling">
              <a:extLst>
                <a:ext uri="{FF2B5EF4-FFF2-40B4-BE49-F238E27FC236}">
                  <a16:creationId xmlns:a16="http://schemas.microsoft.com/office/drawing/2014/main" id="{98322342-1262-0D40-D6D9-7330A9A7C93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79911" y="5061935"/>
              <a:ext cx="172734" cy="172734"/>
            </a:xfrm>
            <a:prstGeom prst="rect">
              <a:avLst/>
            </a:prstGeom>
          </p:spPr>
        </p:pic>
      </p:grpSp>
      <p:sp>
        <p:nvSpPr>
          <p:cNvPr id="26" name="Rechteraccolade 25">
            <a:extLst>
              <a:ext uri="{FF2B5EF4-FFF2-40B4-BE49-F238E27FC236}">
                <a16:creationId xmlns:a16="http://schemas.microsoft.com/office/drawing/2014/main" id="{989C2C71-FC3D-6EF2-ADFB-6D8EBD6F1077}"/>
              </a:ext>
            </a:extLst>
          </p:cNvPr>
          <p:cNvSpPr/>
          <p:nvPr/>
        </p:nvSpPr>
        <p:spPr>
          <a:xfrm rot="16200000">
            <a:off x="6991355" y="4374303"/>
            <a:ext cx="253741" cy="1520160"/>
          </a:xfrm>
          <a:prstGeom prst="rightBrace">
            <a:avLst>
              <a:gd name="adj1" fmla="val 0"/>
              <a:gd name="adj2" fmla="val 49238"/>
            </a:avLst>
          </a:prstGeom>
          <a:ln w="38100">
            <a:solidFill>
              <a:srgbClr val="1C6D8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1C6D8D"/>
              </a:solidFill>
            </a:endParaRPr>
          </a:p>
        </p:txBody>
      </p:sp>
      <p:sp>
        <p:nvSpPr>
          <p:cNvPr id="27" name="Tekstvak 26">
            <a:extLst>
              <a:ext uri="{FF2B5EF4-FFF2-40B4-BE49-F238E27FC236}">
                <a16:creationId xmlns:a16="http://schemas.microsoft.com/office/drawing/2014/main" id="{E43E8181-8E36-867D-BD61-FF1DE566ED07}"/>
              </a:ext>
            </a:extLst>
          </p:cNvPr>
          <p:cNvSpPr txBox="1"/>
          <p:nvPr/>
        </p:nvSpPr>
        <p:spPr>
          <a:xfrm>
            <a:off x="6358145" y="5407510"/>
            <a:ext cx="1520158" cy="400110"/>
          </a:xfrm>
          <a:prstGeom prst="rect">
            <a:avLst/>
          </a:prstGeom>
          <a:noFill/>
        </p:spPr>
        <p:txBody>
          <a:bodyPr wrap="square" lIns="91440" tIns="45720" rIns="91440" bIns="45720" anchor="t">
            <a:spAutoFit/>
          </a:bodyPr>
          <a:lstStyle/>
          <a:p>
            <a:pPr algn="ctr"/>
            <a:r>
              <a:rPr lang="nl-NL" sz="2000" b="1">
                <a:latin typeface="Century Gothic"/>
              </a:rPr>
              <a:t>3.000</a:t>
            </a:r>
            <a:endParaRPr lang="nl-NL" sz="2000">
              <a:solidFill>
                <a:srgbClr val="E60000"/>
              </a:solidFill>
              <a:latin typeface="Century Gothic"/>
            </a:endParaRPr>
          </a:p>
        </p:txBody>
      </p:sp>
      <p:grpSp>
        <p:nvGrpSpPr>
          <p:cNvPr id="28" name="Groep 27">
            <a:extLst>
              <a:ext uri="{FF2B5EF4-FFF2-40B4-BE49-F238E27FC236}">
                <a16:creationId xmlns:a16="http://schemas.microsoft.com/office/drawing/2014/main" id="{6C99F140-8BB7-C4FE-569D-A7FB4944F991}"/>
              </a:ext>
            </a:extLst>
          </p:cNvPr>
          <p:cNvGrpSpPr>
            <a:grpSpLocks noChangeAspect="1"/>
          </p:cNvGrpSpPr>
          <p:nvPr/>
        </p:nvGrpSpPr>
        <p:grpSpPr>
          <a:xfrm>
            <a:off x="2563204" y="5792469"/>
            <a:ext cx="737685" cy="245895"/>
            <a:chOff x="2707177" y="5061935"/>
            <a:chExt cx="518202" cy="172734"/>
          </a:xfrm>
        </p:grpSpPr>
        <p:pic>
          <p:nvPicPr>
            <p:cNvPr id="29" name="Graphic 28" descr="Introductiepagina met effen opvulling">
              <a:extLst>
                <a:ext uri="{FF2B5EF4-FFF2-40B4-BE49-F238E27FC236}">
                  <a16:creationId xmlns:a16="http://schemas.microsoft.com/office/drawing/2014/main" id="{A1E7D23E-EBBC-C25F-3161-BE0763AA432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07177" y="5061935"/>
              <a:ext cx="172734" cy="172734"/>
            </a:xfrm>
            <a:prstGeom prst="rect">
              <a:avLst/>
            </a:prstGeom>
          </p:spPr>
        </p:pic>
        <p:pic>
          <p:nvPicPr>
            <p:cNvPr id="30" name="Graphic 29" descr="Introductiepagina met effen opvulling">
              <a:extLst>
                <a:ext uri="{FF2B5EF4-FFF2-40B4-BE49-F238E27FC236}">
                  <a16:creationId xmlns:a16="http://schemas.microsoft.com/office/drawing/2014/main" id="{9ACA5FB8-5EE5-040D-789F-FFCA3ED760B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52645" y="5061935"/>
              <a:ext cx="172734" cy="172734"/>
            </a:xfrm>
            <a:prstGeom prst="rect">
              <a:avLst/>
            </a:prstGeom>
          </p:spPr>
        </p:pic>
        <p:pic>
          <p:nvPicPr>
            <p:cNvPr id="31" name="Graphic 30" descr="Introductiepagina met effen opvulling">
              <a:extLst>
                <a:ext uri="{FF2B5EF4-FFF2-40B4-BE49-F238E27FC236}">
                  <a16:creationId xmlns:a16="http://schemas.microsoft.com/office/drawing/2014/main" id="{AC84DAAC-1375-7C85-FB49-9AF1886DFA6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79911" y="5061935"/>
              <a:ext cx="172734" cy="172734"/>
            </a:xfrm>
            <a:prstGeom prst="rect">
              <a:avLst/>
            </a:prstGeom>
          </p:spPr>
        </p:pic>
      </p:grpSp>
      <p:sp>
        <p:nvSpPr>
          <p:cNvPr id="32" name="Rechteraccolade 31">
            <a:extLst>
              <a:ext uri="{FF2B5EF4-FFF2-40B4-BE49-F238E27FC236}">
                <a16:creationId xmlns:a16="http://schemas.microsoft.com/office/drawing/2014/main" id="{A1430606-329F-7BF0-3D29-5722C59AA283}"/>
              </a:ext>
            </a:extLst>
          </p:cNvPr>
          <p:cNvSpPr/>
          <p:nvPr/>
        </p:nvSpPr>
        <p:spPr>
          <a:xfrm rot="16200000">
            <a:off x="9080325" y="4379977"/>
            <a:ext cx="253741" cy="1520160"/>
          </a:xfrm>
          <a:prstGeom prst="rightBrace">
            <a:avLst>
              <a:gd name="adj1" fmla="val 0"/>
              <a:gd name="adj2" fmla="val 49238"/>
            </a:avLst>
          </a:prstGeom>
          <a:ln w="38100">
            <a:solidFill>
              <a:srgbClr val="1C6D8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solidFill>
                <a:srgbClr val="1C6D8D"/>
              </a:solidFill>
            </a:endParaRPr>
          </a:p>
        </p:txBody>
      </p:sp>
      <p:sp>
        <p:nvSpPr>
          <p:cNvPr id="33" name="Tekstvak 32">
            <a:extLst>
              <a:ext uri="{FF2B5EF4-FFF2-40B4-BE49-F238E27FC236}">
                <a16:creationId xmlns:a16="http://schemas.microsoft.com/office/drawing/2014/main" id="{87F3E7C1-8D7B-0240-E6FF-07A42063F78B}"/>
              </a:ext>
            </a:extLst>
          </p:cNvPr>
          <p:cNvSpPr txBox="1"/>
          <p:nvPr/>
        </p:nvSpPr>
        <p:spPr>
          <a:xfrm>
            <a:off x="8435020" y="5388994"/>
            <a:ext cx="1520158" cy="400110"/>
          </a:xfrm>
          <a:prstGeom prst="rect">
            <a:avLst/>
          </a:prstGeom>
          <a:noFill/>
        </p:spPr>
        <p:txBody>
          <a:bodyPr wrap="square" lIns="91440" tIns="45720" rIns="91440" bIns="45720" anchor="t">
            <a:spAutoFit/>
          </a:bodyPr>
          <a:lstStyle/>
          <a:p>
            <a:pPr algn="ctr"/>
            <a:r>
              <a:rPr lang="nl-NL" sz="2000" b="1">
                <a:latin typeface="Century Gothic"/>
              </a:rPr>
              <a:t>577</a:t>
            </a:r>
            <a:endParaRPr lang="nl-NL" sz="2000">
              <a:solidFill>
                <a:srgbClr val="E60000"/>
              </a:solidFill>
              <a:latin typeface="Century Gothic"/>
            </a:endParaRPr>
          </a:p>
        </p:txBody>
      </p:sp>
      <p:grpSp>
        <p:nvGrpSpPr>
          <p:cNvPr id="34" name="Groep 33">
            <a:extLst>
              <a:ext uri="{FF2B5EF4-FFF2-40B4-BE49-F238E27FC236}">
                <a16:creationId xmlns:a16="http://schemas.microsoft.com/office/drawing/2014/main" id="{11E185A6-92A0-E2AA-F560-44144FA5161C}"/>
              </a:ext>
            </a:extLst>
          </p:cNvPr>
          <p:cNvGrpSpPr>
            <a:grpSpLocks noChangeAspect="1"/>
          </p:cNvGrpSpPr>
          <p:nvPr/>
        </p:nvGrpSpPr>
        <p:grpSpPr>
          <a:xfrm>
            <a:off x="4631297" y="5782780"/>
            <a:ext cx="737685" cy="245895"/>
            <a:chOff x="2707177" y="5061935"/>
            <a:chExt cx="518202" cy="172734"/>
          </a:xfrm>
        </p:grpSpPr>
        <p:pic>
          <p:nvPicPr>
            <p:cNvPr id="35" name="Graphic 34" descr="Introductiepagina met effen opvulling">
              <a:extLst>
                <a:ext uri="{FF2B5EF4-FFF2-40B4-BE49-F238E27FC236}">
                  <a16:creationId xmlns:a16="http://schemas.microsoft.com/office/drawing/2014/main" id="{12C73DDB-6D03-D7C0-54CE-EE116739CA9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07177" y="5061935"/>
              <a:ext cx="172734" cy="172734"/>
            </a:xfrm>
            <a:prstGeom prst="rect">
              <a:avLst/>
            </a:prstGeom>
          </p:spPr>
        </p:pic>
        <p:pic>
          <p:nvPicPr>
            <p:cNvPr id="36" name="Graphic 35" descr="Introductiepagina met effen opvulling">
              <a:extLst>
                <a:ext uri="{FF2B5EF4-FFF2-40B4-BE49-F238E27FC236}">
                  <a16:creationId xmlns:a16="http://schemas.microsoft.com/office/drawing/2014/main" id="{78A44CE8-C8F9-1622-0F79-C0A03E2259B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52645" y="5061935"/>
              <a:ext cx="172734" cy="172734"/>
            </a:xfrm>
            <a:prstGeom prst="rect">
              <a:avLst/>
            </a:prstGeom>
          </p:spPr>
        </p:pic>
        <p:pic>
          <p:nvPicPr>
            <p:cNvPr id="37" name="Graphic 36" descr="Introductiepagina met effen opvulling">
              <a:extLst>
                <a:ext uri="{FF2B5EF4-FFF2-40B4-BE49-F238E27FC236}">
                  <a16:creationId xmlns:a16="http://schemas.microsoft.com/office/drawing/2014/main" id="{5F293C04-2F64-D383-A920-323566A4E0E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79911" y="5061935"/>
              <a:ext cx="172734" cy="172734"/>
            </a:xfrm>
            <a:prstGeom prst="rect">
              <a:avLst/>
            </a:prstGeom>
          </p:spPr>
        </p:pic>
      </p:grpSp>
      <p:sp>
        <p:nvSpPr>
          <p:cNvPr id="39" name="Tekstvak 1">
            <a:extLst>
              <a:ext uri="{FF2B5EF4-FFF2-40B4-BE49-F238E27FC236}">
                <a16:creationId xmlns:a16="http://schemas.microsoft.com/office/drawing/2014/main" id="{C1E3D024-FF92-BF3E-12BB-8BBF004FF0F0}"/>
              </a:ext>
            </a:extLst>
          </p:cNvPr>
          <p:cNvSpPr txBox="1"/>
          <p:nvPr/>
        </p:nvSpPr>
        <p:spPr>
          <a:xfrm>
            <a:off x="6099836" y="1130"/>
            <a:ext cx="6087567" cy="1200329"/>
          </a:xfrm>
          <a:prstGeom prst="rect">
            <a:avLst/>
          </a:prstGeom>
          <a:noFill/>
        </p:spPr>
        <p:txBody>
          <a:bodyPr wrap="square" lIns="91440" tIns="45720" rIns="91440" bIns="45720" rtlCol="0" anchor="t">
            <a:spAutoFit/>
          </a:bodyPr>
          <a:lstStyle/>
          <a:p>
            <a:pPr algn="ctr"/>
            <a:r>
              <a:rPr lang="nl-NL" sz="2400">
                <a:latin typeface="Century Gothic"/>
              </a:rPr>
              <a:t>Woningbouw aantallen </a:t>
            </a:r>
            <a:br>
              <a:rPr lang="nl-NL" sz="2400">
                <a:latin typeface="Century Gothic"/>
              </a:rPr>
            </a:br>
            <a:r>
              <a:rPr lang="nl-NL" sz="2400">
                <a:latin typeface="Century Gothic"/>
              </a:rPr>
              <a:t>per gemeente</a:t>
            </a:r>
            <a:endParaRPr lang="en-US" sz="2400">
              <a:latin typeface="Century Gothic"/>
            </a:endParaRPr>
          </a:p>
          <a:p>
            <a:pPr algn="ctr"/>
            <a:endParaRPr lang="nl-NL" sz="2400">
              <a:latin typeface="Century Gothic"/>
            </a:endParaRPr>
          </a:p>
        </p:txBody>
      </p:sp>
      <p:sp>
        <p:nvSpPr>
          <p:cNvPr id="40" name="Tekstvak 5">
            <a:extLst>
              <a:ext uri="{FF2B5EF4-FFF2-40B4-BE49-F238E27FC236}">
                <a16:creationId xmlns:a16="http://schemas.microsoft.com/office/drawing/2014/main" id="{7D64CD33-C9E2-C60D-FAAA-FFD081092E32}"/>
              </a:ext>
            </a:extLst>
          </p:cNvPr>
          <p:cNvSpPr txBox="1"/>
          <p:nvPr/>
        </p:nvSpPr>
        <p:spPr>
          <a:xfrm>
            <a:off x="3694590" y="2611418"/>
            <a:ext cx="5307924" cy="400110"/>
          </a:xfrm>
          <a:prstGeom prst="rect">
            <a:avLst/>
          </a:prstGeom>
          <a:noFill/>
        </p:spPr>
        <p:txBody>
          <a:bodyPr wrap="square" lIns="91440" tIns="45720" rIns="91440" bIns="45720" rtlCol="0" anchor="t">
            <a:spAutoFit/>
          </a:bodyPr>
          <a:lstStyle/>
          <a:p>
            <a:r>
              <a:rPr lang="nl-NL" sz="2000" b="1">
                <a:latin typeface="Century Gothic"/>
              </a:rPr>
              <a:t>Totale verdeling over de 4 gemeenten</a:t>
            </a:r>
            <a:endParaRPr lang="en-US" sz="2000" b="1">
              <a:latin typeface="Century Gothic"/>
              <a:ea typeface="Calibri"/>
              <a:cs typeface="Calibri"/>
            </a:endParaRPr>
          </a:p>
        </p:txBody>
      </p:sp>
      <p:sp>
        <p:nvSpPr>
          <p:cNvPr id="38" name="Tekstvak 12">
            <a:extLst>
              <a:ext uri="{FF2B5EF4-FFF2-40B4-BE49-F238E27FC236}">
                <a16:creationId xmlns:a16="http://schemas.microsoft.com/office/drawing/2014/main" id="{F4B65D10-5337-0771-FC87-ADF4185D6537}"/>
              </a:ext>
            </a:extLst>
          </p:cNvPr>
          <p:cNvSpPr txBox="1"/>
          <p:nvPr/>
        </p:nvSpPr>
        <p:spPr>
          <a:xfrm>
            <a:off x="417496" y="6096938"/>
            <a:ext cx="1770955" cy="646331"/>
          </a:xfrm>
          <a:prstGeom prst="rect">
            <a:avLst/>
          </a:prstGeom>
          <a:noFill/>
        </p:spPr>
        <p:txBody>
          <a:bodyPr wrap="square" lIns="91440" tIns="45720" rIns="91440" bIns="45720" anchor="t">
            <a:spAutoFit/>
          </a:bodyPr>
          <a:lstStyle/>
          <a:p>
            <a:pPr algn="r"/>
            <a:r>
              <a:rPr lang="nl-NL" b="1">
                <a:latin typeface="Century Gothic"/>
              </a:rPr>
              <a:t>  </a:t>
            </a:r>
            <a:r>
              <a:rPr lang="nl-NL" b="1">
                <a:solidFill>
                  <a:srgbClr val="478500"/>
                </a:solidFill>
                <a:latin typeface="Century Gothic"/>
              </a:rPr>
              <a:t>Gerealiseerd</a:t>
            </a:r>
            <a:br>
              <a:rPr lang="nl-NL" b="1">
                <a:solidFill>
                  <a:srgbClr val="478500"/>
                </a:solidFill>
                <a:latin typeface="Century Gothic"/>
              </a:rPr>
            </a:br>
            <a:r>
              <a:rPr lang="nl-NL" b="1">
                <a:solidFill>
                  <a:srgbClr val="478500"/>
                </a:solidFill>
                <a:latin typeface="Century Gothic"/>
              </a:rPr>
              <a:t>2022 t/m nu</a:t>
            </a:r>
            <a:endParaRPr lang="en-US">
              <a:solidFill>
                <a:srgbClr val="478500"/>
              </a:solidFill>
              <a:ea typeface="Calibri"/>
              <a:cs typeface="Calibri"/>
            </a:endParaRPr>
          </a:p>
        </p:txBody>
      </p:sp>
      <p:sp>
        <p:nvSpPr>
          <p:cNvPr id="42" name="Tekstvak 20">
            <a:extLst>
              <a:ext uri="{FF2B5EF4-FFF2-40B4-BE49-F238E27FC236}">
                <a16:creationId xmlns:a16="http://schemas.microsoft.com/office/drawing/2014/main" id="{6E847653-9562-C724-2EF3-636723A55BCC}"/>
              </a:ext>
            </a:extLst>
          </p:cNvPr>
          <p:cNvSpPr txBox="1"/>
          <p:nvPr/>
        </p:nvSpPr>
        <p:spPr>
          <a:xfrm>
            <a:off x="2188790" y="6102612"/>
            <a:ext cx="1520158" cy="400110"/>
          </a:xfrm>
          <a:prstGeom prst="rect">
            <a:avLst/>
          </a:prstGeom>
          <a:noFill/>
        </p:spPr>
        <p:txBody>
          <a:bodyPr wrap="square" lIns="91440" tIns="45720" rIns="91440" bIns="45720" anchor="t">
            <a:spAutoFit/>
          </a:bodyPr>
          <a:lstStyle/>
          <a:p>
            <a:pPr algn="ctr"/>
            <a:r>
              <a:rPr lang="nl-NL" sz="2000" b="1">
                <a:solidFill>
                  <a:srgbClr val="478500"/>
                </a:solidFill>
                <a:latin typeface="Century Gothic"/>
              </a:rPr>
              <a:t>555</a:t>
            </a:r>
            <a:endParaRPr lang="nl-NL" sz="2000">
              <a:solidFill>
                <a:srgbClr val="478500"/>
              </a:solidFill>
              <a:latin typeface="Century Gothic"/>
            </a:endParaRPr>
          </a:p>
        </p:txBody>
      </p:sp>
      <p:sp>
        <p:nvSpPr>
          <p:cNvPr id="43" name="Tekstvak 20">
            <a:extLst>
              <a:ext uri="{FF2B5EF4-FFF2-40B4-BE49-F238E27FC236}">
                <a16:creationId xmlns:a16="http://schemas.microsoft.com/office/drawing/2014/main" id="{BEDE3D0A-0985-2671-18BA-2360EB9CE131}"/>
              </a:ext>
            </a:extLst>
          </p:cNvPr>
          <p:cNvSpPr txBox="1"/>
          <p:nvPr/>
        </p:nvSpPr>
        <p:spPr>
          <a:xfrm>
            <a:off x="4269170" y="6102611"/>
            <a:ext cx="1520158" cy="400110"/>
          </a:xfrm>
          <a:prstGeom prst="rect">
            <a:avLst/>
          </a:prstGeom>
          <a:noFill/>
        </p:spPr>
        <p:txBody>
          <a:bodyPr wrap="square" lIns="91440" tIns="45720" rIns="91440" bIns="45720" anchor="t">
            <a:spAutoFit/>
          </a:bodyPr>
          <a:lstStyle/>
          <a:p>
            <a:pPr algn="ctr"/>
            <a:r>
              <a:rPr lang="nl-NL" sz="2000" b="1">
                <a:solidFill>
                  <a:srgbClr val="478500"/>
                </a:solidFill>
                <a:latin typeface="Century Gothic"/>
              </a:rPr>
              <a:t>422</a:t>
            </a:r>
            <a:endParaRPr lang="en-US" sz="2000">
              <a:solidFill>
                <a:srgbClr val="478500"/>
              </a:solidFill>
              <a:latin typeface="Century Gothic"/>
              <a:ea typeface="Calibri"/>
              <a:cs typeface="Calibri"/>
            </a:endParaRPr>
          </a:p>
        </p:txBody>
      </p:sp>
      <p:sp>
        <p:nvSpPr>
          <p:cNvPr id="44" name="Tekstvak 20">
            <a:extLst>
              <a:ext uri="{FF2B5EF4-FFF2-40B4-BE49-F238E27FC236}">
                <a16:creationId xmlns:a16="http://schemas.microsoft.com/office/drawing/2014/main" id="{66B640C0-DD85-735A-668A-1AA35B771AFA}"/>
              </a:ext>
            </a:extLst>
          </p:cNvPr>
          <p:cNvSpPr txBox="1"/>
          <p:nvPr/>
        </p:nvSpPr>
        <p:spPr>
          <a:xfrm>
            <a:off x="6349552" y="6102611"/>
            <a:ext cx="1520158" cy="400110"/>
          </a:xfrm>
          <a:prstGeom prst="rect">
            <a:avLst/>
          </a:prstGeom>
          <a:noFill/>
        </p:spPr>
        <p:txBody>
          <a:bodyPr wrap="square" lIns="91440" tIns="45720" rIns="91440" bIns="45720" anchor="t">
            <a:spAutoFit/>
          </a:bodyPr>
          <a:lstStyle/>
          <a:p>
            <a:pPr algn="ctr"/>
            <a:r>
              <a:rPr lang="nl-NL" sz="2000" b="1">
                <a:solidFill>
                  <a:srgbClr val="478500"/>
                </a:solidFill>
                <a:latin typeface="Century Gothic"/>
              </a:rPr>
              <a:t>1.020</a:t>
            </a:r>
            <a:endParaRPr lang="en-US" sz="2000">
              <a:solidFill>
                <a:srgbClr val="478500"/>
              </a:solidFill>
              <a:latin typeface="Century Gothic"/>
              <a:ea typeface="Calibri"/>
              <a:cs typeface="Calibri"/>
            </a:endParaRPr>
          </a:p>
        </p:txBody>
      </p:sp>
      <p:sp>
        <p:nvSpPr>
          <p:cNvPr id="45" name="Tekstvak 20">
            <a:extLst>
              <a:ext uri="{FF2B5EF4-FFF2-40B4-BE49-F238E27FC236}">
                <a16:creationId xmlns:a16="http://schemas.microsoft.com/office/drawing/2014/main" id="{E203CBA8-DF97-A55D-FDBE-B1717115F62A}"/>
              </a:ext>
            </a:extLst>
          </p:cNvPr>
          <p:cNvSpPr txBox="1"/>
          <p:nvPr/>
        </p:nvSpPr>
        <p:spPr>
          <a:xfrm>
            <a:off x="8429933" y="6102611"/>
            <a:ext cx="1520158" cy="400110"/>
          </a:xfrm>
          <a:prstGeom prst="rect">
            <a:avLst/>
          </a:prstGeom>
          <a:noFill/>
        </p:spPr>
        <p:txBody>
          <a:bodyPr wrap="square" lIns="91440" tIns="45720" rIns="91440" bIns="45720" anchor="t">
            <a:spAutoFit/>
          </a:bodyPr>
          <a:lstStyle/>
          <a:p>
            <a:pPr algn="ctr"/>
            <a:r>
              <a:rPr lang="nl-NL" sz="2000" b="1">
                <a:solidFill>
                  <a:srgbClr val="478500"/>
                </a:solidFill>
                <a:latin typeface="Century Gothic"/>
              </a:rPr>
              <a:t>365</a:t>
            </a:r>
            <a:endParaRPr lang="en-US" sz="2000">
              <a:solidFill>
                <a:srgbClr val="478500"/>
              </a:solidFill>
              <a:latin typeface="Century Gothic"/>
              <a:ea typeface="Calibri"/>
              <a:cs typeface="Calibri"/>
            </a:endParaRPr>
          </a:p>
        </p:txBody>
      </p:sp>
      <p:sp>
        <p:nvSpPr>
          <p:cNvPr id="47" name="Tekstvak 20">
            <a:extLst>
              <a:ext uri="{FF2B5EF4-FFF2-40B4-BE49-F238E27FC236}">
                <a16:creationId xmlns:a16="http://schemas.microsoft.com/office/drawing/2014/main" id="{A37ABFBD-9C35-2646-A711-C922A55A790B}"/>
              </a:ext>
            </a:extLst>
          </p:cNvPr>
          <p:cNvSpPr txBox="1"/>
          <p:nvPr/>
        </p:nvSpPr>
        <p:spPr>
          <a:xfrm>
            <a:off x="2164599" y="5388993"/>
            <a:ext cx="1520158" cy="400110"/>
          </a:xfrm>
          <a:prstGeom prst="rect">
            <a:avLst/>
          </a:prstGeom>
          <a:noFill/>
        </p:spPr>
        <p:txBody>
          <a:bodyPr wrap="square" lIns="91440" tIns="45720" rIns="91440" bIns="45720" anchor="t">
            <a:spAutoFit/>
          </a:bodyPr>
          <a:lstStyle/>
          <a:p>
            <a:pPr algn="ctr"/>
            <a:r>
              <a:rPr lang="nl-NL" sz="2000" b="1">
                <a:latin typeface="Century Gothic"/>
              </a:rPr>
              <a:t>3.415</a:t>
            </a:r>
            <a:endParaRPr lang="en-US" sz="2000">
              <a:latin typeface="Century Gothic"/>
            </a:endParaRPr>
          </a:p>
        </p:txBody>
      </p:sp>
    </p:spTree>
    <p:extLst>
      <p:ext uri="{BB962C8B-B14F-4D97-AF65-F5344CB8AC3E}">
        <p14:creationId xmlns:p14="http://schemas.microsoft.com/office/powerpoint/2010/main" val="2124027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9203A-2DE4-18B6-AB7F-32EF740E0A46}"/>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A2502622-1DB2-9A67-17C2-8943B28875EB}"/>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AD524F3D-5C47-E670-4B55-187503C1E26F}"/>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Versnellingstafels </a:t>
            </a:r>
            <a:r>
              <a:rPr lang="nl-NL" sz="2000" err="1">
                <a:solidFill>
                  <a:schemeClr val="bg1"/>
                </a:solidFill>
                <a:latin typeface="Century Gothic"/>
              </a:rPr>
              <a:t>WoonKopLopers</a:t>
            </a:r>
            <a:endParaRPr lang="nl-NL" sz="2000">
              <a:solidFill>
                <a:schemeClr val="bg1"/>
              </a:solidFill>
              <a:latin typeface="Century Gothic"/>
            </a:endParaRPr>
          </a:p>
        </p:txBody>
      </p:sp>
      <p:sp>
        <p:nvSpPr>
          <p:cNvPr id="12" name="TextBox 11">
            <a:extLst>
              <a:ext uri="{FF2B5EF4-FFF2-40B4-BE49-F238E27FC236}">
                <a16:creationId xmlns:a16="http://schemas.microsoft.com/office/drawing/2014/main" id="{5E19B4F4-8E2C-EB4E-AB83-67DAC29F4AEA}"/>
              </a:ext>
            </a:extLst>
          </p:cNvPr>
          <p:cNvSpPr txBox="1"/>
          <p:nvPr/>
        </p:nvSpPr>
        <p:spPr>
          <a:xfrm>
            <a:off x="-9927" y="6521738"/>
            <a:ext cx="868358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latin typeface="Century Gothic"/>
                <a:ea typeface="+mn-lt"/>
                <a:cs typeface="+mn-lt"/>
              </a:rPr>
              <a:t>Projectontwikkelaars</a:t>
            </a:r>
            <a:r>
              <a:rPr lang="en-US" sz="1400">
                <a:latin typeface="Century Gothic"/>
                <a:ea typeface="+mn-lt"/>
                <a:cs typeface="+mn-lt"/>
              </a:rPr>
              <a:t>  </a:t>
            </a:r>
            <a:r>
              <a:rPr lang="en-US" sz="1400" err="1">
                <a:latin typeface="Century Gothic"/>
                <a:ea typeface="+mn-lt"/>
                <a:cs typeface="+mn-lt"/>
              </a:rPr>
              <a:t>woningcorporaties</a:t>
            </a:r>
            <a:r>
              <a:rPr lang="en-US" sz="1400">
                <a:latin typeface="Century Gothic"/>
                <a:ea typeface="+mn-lt"/>
                <a:cs typeface="+mn-lt"/>
              </a:rPr>
              <a:t>  </a:t>
            </a:r>
            <a:r>
              <a:rPr lang="en-US" sz="1400" err="1">
                <a:latin typeface="Century Gothic"/>
                <a:ea typeface="+mn-lt"/>
                <a:cs typeface="+mn-lt"/>
              </a:rPr>
              <a:t>makelaars</a:t>
            </a:r>
            <a:r>
              <a:rPr lang="en-US" sz="1400">
                <a:latin typeface="Century Gothic"/>
                <a:ea typeface="+mn-lt"/>
                <a:cs typeface="+mn-lt"/>
              </a:rPr>
              <a:t>  </a:t>
            </a:r>
            <a:r>
              <a:rPr lang="en-US" sz="1400" err="1">
                <a:latin typeface="Century Gothic"/>
                <a:ea typeface="+mn-lt"/>
                <a:cs typeface="+mn-lt"/>
              </a:rPr>
              <a:t>aannemers</a:t>
            </a:r>
            <a:r>
              <a:rPr lang="en-US" sz="1400">
                <a:latin typeface="Century Gothic"/>
                <a:ea typeface="+mn-lt"/>
                <a:cs typeface="+mn-lt"/>
              </a:rPr>
              <a:t>  </a:t>
            </a:r>
            <a:r>
              <a:rPr lang="en-US" sz="1400" err="1">
                <a:latin typeface="Century Gothic"/>
                <a:ea typeface="+mn-lt"/>
                <a:cs typeface="+mn-lt"/>
              </a:rPr>
              <a:t>investeerders</a:t>
            </a:r>
            <a:endParaRPr lang="en-US" sz="1400" b="1">
              <a:solidFill>
                <a:srgbClr val="1C6D8D"/>
              </a:solidFill>
              <a:latin typeface="Century Gothic"/>
              <a:ea typeface="Calibri"/>
              <a:cs typeface="Calibri"/>
            </a:endParaRPr>
          </a:p>
        </p:txBody>
      </p:sp>
      <p:pic>
        <p:nvPicPr>
          <p:cNvPr id="25" name="Picture 24">
            <a:extLst>
              <a:ext uri="{FF2B5EF4-FFF2-40B4-BE49-F238E27FC236}">
                <a16:creationId xmlns:a16="http://schemas.microsoft.com/office/drawing/2014/main" id="{0F5B3D38-664B-C84E-6BAF-3D8422A8F3F8}"/>
              </a:ext>
            </a:extLst>
          </p:cNvPr>
          <p:cNvPicPr>
            <a:picLocks noChangeAspect="1"/>
          </p:cNvPicPr>
          <p:nvPr/>
        </p:nvPicPr>
        <p:blipFill>
          <a:blip r:embed="rId3"/>
          <a:stretch>
            <a:fillRect/>
          </a:stretch>
        </p:blipFill>
        <p:spPr>
          <a:xfrm>
            <a:off x="10692143" y="6497291"/>
            <a:ext cx="1323468" cy="270499"/>
          </a:xfrm>
          <a:prstGeom prst="rect">
            <a:avLst/>
          </a:prstGeom>
        </p:spPr>
      </p:pic>
      <p:pic>
        <p:nvPicPr>
          <p:cNvPr id="3" name="Picture 6">
            <a:extLst>
              <a:ext uri="{FF2B5EF4-FFF2-40B4-BE49-F238E27FC236}">
                <a16:creationId xmlns:a16="http://schemas.microsoft.com/office/drawing/2014/main" id="{2F085178-E88E-4973-82C7-BD437CE9317C}"/>
              </a:ext>
            </a:extLst>
          </p:cNvPr>
          <p:cNvPicPr>
            <a:picLocks noChangeAspect="1"/>
          </p:cNvPicPr>
          <p:nvPr/>
        </p:nvPicPr>
        <p:blipFill rotWithShape="1">
          <a:blip r:embed="rId4">
            <a:extLst>
              <a:ext uri="{28A0092B-C50C-407E-A947-70E740481C1C}">
                <a14:useLocalDpi xmlns:a14="http://schemas.microsoft.com/office/drawing/2010/main" val="0"/>
              </a:ext>
            </a:extLst>
          </a:blip>
          <a:srcRect l="-1" t="7007" r="31086" b="1"/>
          <a:stretch/>
        </p:blipFill>
        <p:spPr bwMode="auto">
          <a:xfrm>
            <a:off x="6925901" y="6446443"/>
            <a:ext cx="3653019" cy="372197"/>
          </a:xfrm>
          <a:prstGeom prst="rect">
            <a:avLst/>
          </a:prstGeom>
          <a:ln>
            <a:noFill/>
          </a:ln>
          <a:extLst>
            <a:ext uri="{53640926-AAD7-44D8-BBD7-CCE9431645EC}">
              <a14:shadowObscured xmlns:a14="http://schemas.microsoft.com/office/drawing/2010/main"/>
            </a:ext>
          </a:extLst>
        </p:spPr>
      </p:pic>
      <p:pic>
        <p:nvPicPr>
          <p:cNvPr id="6" name="Picture 5" descr="A group of people with speech bubbles&#10;&#10;Description automatically generated">
            <a:extLst>
              <a:ext uri="{FF2B5EF4-FFF2-40B4-BE49-F238E27FC236}">
                <a16:creationId xmlns:a16="http://schemas.microsoft.com/office/drawing/2014/main" id="{305ADFCB-D62A-5D21-1508-4EA7544132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258" y="2367283"/>
            <a:ext cx="7922833" cy="3355656"/>
          </a:xfrm>
          <a:prstGeom prst="rect">
            <a:avLst/>
          </a:prstGeom>
        </p:spPr>
      </p:pic>
      <p:sp>
        <p:nvSpPr>
          <p:cNvPr id="7" name="TextBox 6">
            <a:extLst>
              <a:ext uri="{FF2B5EF4-FFF2-40B4-BE49-F238E27FC236}">
                <a16:creationId xmlns:a16="http://schemas.microsoft.com/office/drawing/2014/main" id="{8ED28CCA-2C40-3D36-3881-586BA42E6035}"/>
              </a:ext>
            </a:extLst>
          </p:cNvPr>
          <p:cNvSpPr txBox="1"/>
          <p:nvPr/>
        </p:nvSpPr>
        <p:spPr>
          <a:xfrm>
            <a:off x="0" y="6158737"/>
            <a:ext cx="488887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Century Gothic"/>
                <a:ea typeface="+mn-lt"/>
                <a:cs typeface="+mn-lt"/>
              </a:rPr>
              <a:t>VAN, VOOR </a:t>
            </a:r>
            <a:r>
              <a:rPr lang="en-US" sz="1600" b="1" err="1">
                <a:latin typeface="Century Gothic"/>
                <a:ea typeface="+mn-lt"/>
                <a:cs typeface="+mn-lt"/>
              </a:rPr>
              <a:t>en</a:t>
            </a:r>
            <a:r>
              <a:rPr lang="en-US" sz="1600" b="1">
                <a:latin typeface="Century Gothic"/>
                <a:ea typeface="+mn-lt"/>
                <a:cs typeface="+mn-lt"/>
              </a:rPr>
              <a:t> DOOR:</a:t>
            </a:r>
            <a:endParaRPr lang="en-US" sz="1600" b="1">
              <a:solidFill>
                <a:srgbClr val="1C6D8D"/>
              </a:solidFill>
              <a:latin typeface="Century Gothic"/>
              <a:ea typeface="Calibri"/>
              <a:cs typeface="Calibri"/>
            </a:endParaRPr>
          </a:p>
        </p:txBody>
      </p:sp>
      <p:sp>
        <p:nvSpPr>
          <p:cNvPr id="8" name="TextBox 7">
            <a:extLst>
              <a:ext uri="{FF2B5EF4-FFF2-40B4-BE49-F238E27FC236}">
                <a16:creationId xmlns:a16="http://schemas.microsoft.com/office/drawing/2014/main" id="{B8CCA2DC-1C6C-88C3-C80E-B70643CD34D4}"/>
              </a:ext>
            </a:extLst>
          </p:cNvPr>
          <p:cNvSpPr txBox="1"/>
          <p:nvPr/>
        </p:nvSpPr>
        <p:spPr>
          <a:xfrm>
            <a:off x="3759083" y="1274063"/>
            <a:ext cx="5221159"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1C6D8D"/>
                </a:solidFill>
                <a:latin typeface="Century Gothic"/>
                <a:ea typeface="+mn-lt"/>
                <a:cs typeface="+mn-lt"/>
              </a:rPr>
              <a:t>Kopje </a:t>
            </a:r>
            <a:r>
              <a:rPr lang="en-US" sz="4000" b="1" err="1">
                <a:solidFill>
                  <a:srgbClr val="1C6D8D"/>
                </a:solidFill>
                <a:latin typeface="Century Gothic"/>
                <a:ea typeface="+mn-lt"/>
                <a:cs typeface="+mn-lt"/>
              </a:rPr>
              <a:t>koffie</a:t>
            </a:r>
            <a:r>
              <a:rPr lang="en-US" sz="4000" b="1">
                <a:solidFill>
                  <a:srgbClr val="1C6D8D"/>
                </a:solidFill>
                <a:latin typeface="Century Gothic"/>
                <a:ea typeface="+mn-lt"/>
                <a:cs typeface="+mn-lt"/>
              </a:rPr>
              <a:t> of thee</a:t>
            </a:r>
            <a:endParaRPr lang="en-US" sz="4000" b="1">
              <a:solidFill>
                <a:srgbClr val="1C6D8D"/>
              </a:solidFill>
              <a:latin typeface="Century Gothic"/>
              <a:ea typeface="Calibri"/>
              <a:cs typeface="Calibri"/>
            </a:endParaRPr>
          </a:p>
        </p:txBody>
      </p:sp>
      <p:sp>
        <p:nvSpPr>
          <p:cNvPr id="4" name="TextBox 3">
            <a:extLst>
              <a:ext uri="{FF2B5EF4-FFF2-40B4-BE49-F238E27FC236}">
                <a16:creationId xmlns:a16="http://schemas.microsoft.com/office/drawing/2014/main" id="{BED481C9-E516-DF09-129F-1716D7FDD0DE}"/>
              </a:ext>
            </a:extLst>
          </p:cNvPr>
          <p:cNvSpPr txBox="1"/>
          <p:nvPr/>
        </p:nvSpPr>
        <p:spPr>
          <a:xfrm>
            <a:off x="6371654" y="76633"/>
            <a:ext cx="5221159"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a:solidFill>
                  <a:srgbClr val="1C6D8D"/>
                </a:solidFill>
                <a:latin typeface="Century Gothic"/>
                <a:ea typeface="+mn-lt"/>
                <a:cs typeface="+mn-lt"/>
              </a:rPr>
              <a:t>PAUZE</a:t>
            </a:r>
            <a:endParaRPr lang="en-US" sz="4000" b="1">
              <a:solidFill>
                <a:srgbClr val="1C6D8D"/>
              </a:solidFill>
              <a:latin typeface="Century Gothic"/>
              <a:ea typeface="Calibri"/>
              <a:cs typeface="Calibri"/>
            </a:endParaRPr>
          </a:p>
        </p:txBody>
      </p:sp>
    </p:spTree>
    <p:extLst>
      <p:ext uri="{BB962C8B-B14F-4D97-AF65-F5344CB8AC3E}">
        <p14:creationId xmlns:p14="http://schemas.microsoft.com/office/powerpoint/2010/main" val="2650445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B1C3D-126F-B873-EE18-DC6926DC1EE9}"/>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ADAFC24A-1CD3-AB08-5D4F-FCBDB3606736}"/>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F4F43F46-3A74-E5BC-FDCB-3CA50D8B3886}"/>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dirty="0">
                <a:solidFill>
                  <a:schemeClr val="bg1"/>
                </a:solidFill>
                <a:latin typeface="Century Gothic"/>
              </a:rPr>
              <a:t>3. Terugkoppeling versnellingstafels </a:t>
            </a:r>
            <a:r>
              <a:rPr lang="nl-NL" sz="2000" dirty="0" err="1">
                <a:solidFill>
                  <a:schemeClr val="bg1"/>
                </a:solidFill>
                <a:latin typeface="Century Gothic"/>
              </a:rPr>
              <a:t>WoonKopLopers</a:t>
            </a:r>
            <a:endParaRPr lang="nl-NL" sz="2000" dirty="0">
              <a:solidFill>
                <a:schemeClr val="bg1"/>
              </a:solidFill>
              <a:latin typeface="Century Gothic"/>
            </a:endParaRPr>
          </a:p>
        </p:txBody>
      </p:sp>
      <p:sp>
        <p:nvSpPr>
          <p:cNvPr id="22" name="Tekstvak 1">
            <a:extLst>
              <a:ext uri="{FF2B5EF4-FFF2-40B4-BE49-F238E27FC236}">
                <a16:creationId xmlns:a16="http://schemas.microsoft.com/office/drawing/2014/main" id="{A1112415-EA18-AB37-5533-7249AE36E8DF}"/>
              </a:ext>
            </a:extLst>
          </p:cNvPr>
          <p:cNvSpPr txBox="1"/>
          <p:nvPr/>
        </p:nvSpPr>
        <p:spPr>
          <a:xfrm>
            <a:off x="6003528" y="85742"/>
            <a:ext cx="6087567" cy="830997"/>
          </a:xfrm>
          <a:prstGeom prst="rect">
            <a:avLst/>
          </a:prstGeom>
          <a:noFill/>
        </p:spPr>
        <p:txBody>
          <a:bodyPr wrap="square" lIns="91440" tIns="45720" rIns="91440" bIns="45720" rtlCol="0" anchor="t">
            <a:spAutoFit/>
          </a:bodyPr>
          <a:lstStyle/>
          <a:p>
            <a:pPr algn="ctr"/>
            <a:r>
              <a:rPr lang="nl-NL" sz="2400">
                <a:latin typeface="Century Gothic"/>
              </a:rPr>
              <a:t>Lokale versnellingstafels </a:t>
            </a:r>
            <a:br>
              <a:rPr lang="nl-NL" sz="2400">
                <a:latin typeface="Century Gothic"/>
              </a:rPr>
            </a:br>
            <a:r>
              <a:rPr lang="nl-NL" sz="2400">
                <a:latin typeface="Century Gothic"/>
              </a:rPr>
              <a:t>september + oktober 2025</a:t>
            </a:r>
            <a:endParaRPr lang="nl-NL" sz="2400">
              <a:latin typeface="Century Gothic" panose="020B0502020202020204" pitchFamily="34" charset="0"/>
            </a:endParaRPr>
          </a:p>
        </p:txBody>
      </p:sp>
      <p:sp>
        <p:nvSpPr>
          <p:cNvPr id="3" name="TextBox 2">
            <a:extLst>
              <a:ext uri="{FF2B5EF4-FFF2-40B4-BE49-F238E27FC236}">
                <a16:creationId xmlns:a16="http://schemas.microsoft.com/office/drawing/2014/main" id="{293EB93A-F03B-F3E0-955C-3061119796F2}"/>
              </a:ext>
            </a:extLst>
          </p:cNvPr>
          <p:cNvSpPr txBox="1"/>
          <p:nvPr/>
        </p:nvSpPr>
        <p:spPr>
          <a:xfrm>
            <a:off x="175295" y="946610"/>
            <a:ext cx="8656921"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solidFill>
                  <a:srgbClr val="2E6D8D"/>
                </a:solidFill>
                <a:latin typeface="Century Gothic"/>
                <a:ea typeface="+mn-lt"/>
                <a:cs typeface="+mn-lt"/>
              </a:rPr>
              <a:t>Besproken onderwerpen lokaal</a:t>
            </a:r>
            <a:endParaRPr lang="nl-NL" sz="2000" b="1" dirty="0">
              <a:latin typeface="Century Gothic"/>
              <a:ea typeface="+mn-lt"/>
              <a:cs typeface="+mn-lt"/>
            </a:endParaRPr>
          </a:p>
          <a:p>
            <a:endParaRPr lang="nl-NL" sz="2000" b="1" dirty="0">
              <a:solidFill>
                <a:srgbClr val="2E6D8D"/>
              </a:solidFill>
              <a:latin typeface="Century Gothic"/>
              <a:ea typeface="+mn-lt"/>
              <a:cs typeface="+mn-lt"/>
            </a:endParaRPr>
          </a:p>
          <a:p>
            <a:pPr marL="342900" indent="-342900">
              <a:buFont typeface="Arial"/>
              <a:buChar char="•"/>
            </a:pPr>
            <a:r>
              <a:rPr lang="nl-NL" b="1" dirty="0">
                <a:latin typeface="Century Gothic"/>
                <a:ea typeface="+mn-lt"/>
                <a:cs typeface="+mn-lt"/>
              </a:rPr>
              <a:t>Sociale huur: </a:t>
            </a:r>
            <a:r>
              <a:rPr lang="nl-NL" dirty="0">
                <a:latin typeface="Century Gothic"/>
                <a:ea typeface="+mn-lt"/>
                <a:cs typeface="+mn-lt"/>
              </a:rPr>
              <a:t>Haalbaarheid van</a:t>
            </a:r>
            <a:r>
              <a:rPr lang="nl-NL" b="1" dirty="0">
                <a:latin typeface="Century Gothic"/>
                <a:ea typeface="+mn-lt"/>
                <a:cs typeface="+mn-lt"/>
              </a:rPr>
              <a:t> 30% sociale huur</a:t>
            </a:r>
            <a:r>
              <a:rPr lang="nl-NL" dirty="0">
                <a:latin typeface="Century Gothic"/>
                <a:ea typeface="+mn-lt"/>
                <a:cs typeface="+mn-lt"/>
              </a:rPr>
              <a:t>: </a:t>
            </a:r>
            <a:r>
              <a:rPr lang="nl-NL" i="1" u="sng" dirty="0">
                <a:latin typeface="Century Gothic"/>
                <a:ea typeface="+mn-lt"/>
                <a:cs typeface="+mn-lt"/>
              </a:rPr>
              <a:t>Op de agenda</a:t>
            </a:r>
            <a:r>
              <a:rPr lang="nl-NL" dirty="0">
                <a:latin typeface="Century Gothic"/>
                <a:ea typeface="+mn-lt"/>
                <a:cs typeface="+mn-lt"/>
              </a:rPr>
              <a:t>, gesprek met </a:t>
            </a:r>
            <a:r>
              <a:rPr lang="nl-NL" dirty="0" err="1">
                <a:latin typeface="Century Gothic"/>
                <a:ea typeface="+mn-lt"/>
                <a:cs typeface="+mn-lt"/>
              </a:rPr>
              <a:t>Wiesje</a:t>
            </a:r>
            <a:r>
              <a:rPr lang="nl-NL" dirty="0">
                <a:latin typeface="Century Gothic"/>
                <a:ea typeface="+mn-lt"/>
                <a:cs typeface="+mn-lt"/>
              </a:rPr>
              <a:t> van der Weide (directeur Wooncompagnie) en Petra </a:t>
            </a:r>
            <a:r>
              <a:rPr lang="nl-NL" dirty="0" err="1">
                <a:latin typeface="Century Gothic"/>
                <a:ea typeface="+mn-lt"/>
                <a:cs typeface="+mn-lt"/>
              </a:rPr>
              <a:t>Hania</a:t>
            </a:r>
            <a:r>
              <a:rPr lang="nl-NL" dirty="0">
                <a:latin typeface="Century Gothic"/>
                <a:ea typeface="+mn-lt"/>
                <a:cs typeface="+mn-lt"/>
              </a:rPr>
              <a:t> (gebiedsontwikkelaar HK).</a:t>
            </a:r>
          </a:p>
          <a:p>
            <a:endParaRPr lang="nl-NL">
              <a:latin typeface="Century Gothic"/>
              <a:ea typeface="+mn-lt"/>
              <a:cs typeface="+mn-lt"/>
            </a:endParaRPr>
          </a:p>
          <a:p>
            <a:pPr marL="342900" indent="-342900">
              <a:buFont typeface="Arial"/>
              <a:buChar char="•"/>
            </a:pPr>
            <a:r>
              <a:rPr lang="nl-NL" b="1" dirty="0">
                <a:latin typeface="Century Gothic"/>
                <a:ea typeface="+mn-lt"/>
                <a:cs typeface="+mn-lt"/>
              </a:rPr>
              <a:t>Ontbrekend beleid over stikstof</a:t>
            </a:r>
            <a:r>
              <a:rPr lang="nl-NL" dirty="0">
                <a:latin typeface="Century Gothic"/>
                <a:ea typeface="+mn-lt"/>
                <a:cs typeface="+mn-lt"/>
              </a:rPr>
              <a:t> vanuit het Rijk/provincie</a:t>
            </a:r>
          </a:p>
          <a:p>
            <a:pPr marL="800100" lvl="1" indent="-342900">
              <a:buFont typeface="Courier New"/>
              <a:buChar char="o"/>
            </a:pPr>
            <a:r>
              <a:rPr lang="nl-NL" dirty="0">
                <a:latin typeface="Century Gothic"/>
                <a:ea typeface="+mn-lt"/>
                <a:cs typeface="+mn-lt"/>
              </a:rPr>
              <a:t>De regio roept provincie én rijk op dossier stikstof op te pakken en beleid op te stellen. (Grof geschat aantal woningen in de Kop waar dit over gaat: circa 2.852 woningen, bron Bouwend Nederland). </a:t>
            </a:r>
          </a:p>
          <a:p>
            <a:pPr marL="800100" lvl="1" indent="-342900">
              <a:buFont typeface="Courier New"/>
              <a:buChar char="o"/>
            </a:pPr>
            <a:r>
              <a:rPr lang="nl-NL" dirty="0">
                <a:latin typeface="Century Gothic"/>
                <a:ea typeface="+mn-lt"/>
                <a:cs typeface="+mn-lt"/>
              </a:rPr>
              <a:t>Het gebrek aan duidelijkheid leidt tot extra rekenwerk, extra mobiliteitsonderzoek, minder of andere woningen en extra werk planeconomen en stedenbouwkundigen (per plan), én doorlooptijd</a:t>
            </a:r>
          </a:p>
          <a:p>
            <a:pPr lvl="1"/>
            <a:endParaRPr lang="nl-NL">
              <a:latin typeface="Century Gothic"/>
              <a:ea typeface="+mn-lt"/>
              <a:cs typeface="+mn-lt"/>
            </a:endParaRPr>
          </a:p>
          <a:p>
            <a:pPr marL="342900" indent="-342900">
              <a:buFont typeface="Arial"/>
              <a:buChar char="•"/>
            </a:pPr>
            <a:r>
              <a:rPr lang="nl-NL" b="1" dirty="0">
                <a:latin typeface="Century Gothic"/>
                <a:ea typeface="+mn-lt"/>
                <a:cs typeface="+mn-lt"/>
              </a:rPr>
              <a:t>Spuitzones</a:t>
            </a:r>
            <a:endParaRPr lang="en-US" b="1" dirty="0">
              <a:latin typeface="Century Gothic"/>
              <a:ea typeface="+mn-lt"/>
              <a:cs typeface="+mn-lt"/>
            </a:endParaRPr>
          </a:p>
          <a:p>
            <a:pPr marL="800100" lvl="1" indent="-342900">
              <a:buFont typeface="Courier New"/>
              <a:buChar char="o"/>
            </a:pPr>
            <a:r>
              <a:rPr lang="nl-NL" dirty="0">
                <a:latin typeface="Century Gothic"/>
                <a:ea typeface="+mn-lt"/>
                <a:cs typeface="+mn-lt"/>
              </a:rPr>
              <a:t>Het Rijk kwam met een handreiking aanpak spuitzones. Wij vragen het Rijk met een rekenmethode te komen, zodat maatwerk geleverd kan worden. (In de Kop gaat dit over minimaal 18 plannen met verschillend aantal woningen).</a:t>
            </a:r>
          </a:p>
          <a:p>
            <a:pPr marL="800100" lvl="1" indent="-342900">
              <a:buFont typeface="Courier New"/>
              <a:buChar char="o"/>
            </a:pPr>
            <a:endParaRPr lang="nl-NL">
              <a:latin typeface="Century Gothic"/>
              <a:ea typeface="Calibri"/>
              <a:cs typeface="Calibri"/>
            </a:endParaRPr>
          </a:p>
          <a:p>
            <a:pPr marL="342900" indent="-342900">
              <a:buFont typeface="Arial"/>
              <a:buChar char="•"/>
            </a:pPr>
            <a:endParaRPr lang="nl-NL">
              <a:latin typeface="Century Gothic"/>
              <a:ea typeface="Calibri"/>
              <a:cs typeface="Calibri"/>
            </a:endParaRPr>
          </a:p>
          <a:p>
            <a:pPr marL="800100" lvl="1" indent="-342900">
              <a:buFont typeface="Courier New"/>
              <a:buChar char="o"/>
            </a:pPr>
            <a:endParaRPr lang="nl-NL">
              <a:latin typeface="Century Gothic"/>
              <a:ea typeface="Calibri"/>
              <a:cs typeface="Calibri"/>
            </a:endParaRPr>
          </a:p>
        </p:txBody>
      </p:sp>
      <p:pic>
        <p:nvPicPr>
          <p:cNvPr id="4" name="Picture 3" descr="A building with balconies and trees&#10;&#10;Description automatically generated">
            <a:extLst>
              <a:ext uri="{FF2B5EF4-FFF2-40B4-BE49-F238E27FC236}">
                <a16:creationId xmlns:a16="http://schemas.microsoft.com/office/drawing/2014/main" id="{C7F886B4-3BD4-71A4-71F7-C722A35C1FA0}"/>
              </a:ext>
            </a:extLst>
          </p:cNvPr>
          <p:cNvPicPr>
            <a:picLocks noChangeAspect="1"/>
          </p:cNvPicPr>
          <p:nvPr/>
        </p:nvPicPr>
        <p:blipFill>
          <a:blip r:embed="rId3" cstate="print">
            <a:extLst>
              <a:ext uri="{28A0092B-C50C-407E-A947-70E740481C1C}">
                <a14:useLocalDpi xmlns:a14="http://schemas.microsoft.com/office/drawing/2010/main" val="0"/>
              </a:ext>
            </a:extLst>
          </a:blip>
          <a:srcRect l="49593" t="1313" r="10081" b="-1194"/>
          <a:stretch>
            <a:fillRect/>
          </a:stretch>
        </p:blipFill>
        <p:spPr>
          <a:xfrm>
            <a:off x="8967694" y="949638"/>
            <a:ext cx="3257565" cy="6039534"/>
          </a:xfrm>
          <a:prstGeom prst="rect">
            <a:avLst/>
          </a:prstGeom>
        </p:spPr>
      </p:pic>
    </p:spTree>
    <p:extLst>
      <p:ext uri="{BB962C8B-B14F-4D97-AF65-F5344CB8AC3E}">
        <p14:creationId xmlns:p14="http://schemas.microsoft.com/office/powerpoint/2010/main" val="2280673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F29C7-9366-6C5A-090C-25AA11672726}"/>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925123E6-10E0-5819-8677-07766E0F3128}"/>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CE103B38-4064-1060-8A8A-99D6907D552E}"/>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dirty="0">
                <a:solidFill>
                  <a:schemeClr val="bg1"/>
                </a:solidFill>
                <a:latin typeface="Century Gothic"/>
              </a:rPr>
              <a:t>3. Terugkoppeling versnellingstafels </a:t>
            </a:r>
            <a:r>
              <a:rPr lang="nl-NL" sz="2000" dirty="0" err="1">
                <a:solidFill>
                  <a:schemeClr val="bg1"/>
                </a:solidFill>
                <a:latin typeface="Century Gothic"/>
              </a:rPr>
              <a:t>WoonKopLopers</a:t>
            </a:r>
            <a:endParaRPr lang="nl-NL" sz="2000" dirty="0">
              <a:solidFill>
                <a:schemeClr val="bg1"/>
              </a:solidFill>
              <a:latin typeface="Century Gothic"/>
            </a:endParaRPr>
          </a:p>
        </p:txBody>
      </p:sp>
      <p:sp>
        <p:nvSpPr>
          <p:cNvPr id="22" name="Tekstvak 1">
            <a:extLst>
              <a:ext uri="{FF2B5EF4-FFF2-40B4-BE49-F238E27FC236}">
                <a16:creationId xmlns:a16="http://schemas.microsoft.com/office/drawing/2014/main" id="{72749F6A-7FBD-E3C0-F4CE-96F342F3C366}"/>
              </a:ext>
            </a:extLst>
          </p:cNvPr>
          <p:cNvSpPr txBox="1"/>
          <p:nvPr/>
        </p:nvSpPr>
        <p:spPr>
          <a:xfrm>
            <a:off x="6003528" y="85742"/>
            <a:ext cx="6087567" cy="830997"/>
          </a:xfrm>
          <a:prstGeom prst="rect">
            <a:avLst/>
          </a:prstGeom>
          <a:noFill/>
        </p:spPr>
        <p:txBody>
          <a:bodyPr wrap="square" lIns="91440" tIns="45720" rIns="91440" bIns="45720" rtlCol="0" anchor="t">
            <a:spAutoFit/>
          </a:bodyPr>
          <a:lstStyle/>
          <a:p>
            <a:pPr algn="ctr"/>
            <a:r>
              <a:rPr lang="nl-NL" sz="2400" dirty="0">
                <a:latin typeface="Century Gothic"/>
              </a:rPr>
              <a:t>Lokale versnellingstafels </a:t>
            </a:r>
            <a:br>
              <a:rPr lang="nl-NL" sz="2400">
                <a:latin typeface="Century Gothic"/>
              </a:rPr>
            </a:br>
            <a:r>
              <a:rPr lang="nl-NL" sz="2400" dirty="0">
                <a:latin typeface="Century Gothic"/>
              </a:rPr>
              <a:t>september + oktober 2025</a:t>
            </a:r>
            <a:endParaRPr lang="nl-NL" sz="2400" dirty="0">
              <a:latin typeface="Century Gothic" panose="020B0502020202020204" pitchFamily="34" charset="0"/>
            </a:endParaRPr>
          </a:p>
        </p:txBody>
      </p:sp>
      <p:sp>
        <p:nvSpPr>
          <p:cNvPr id="3" name="TextBox 2">
            <a:extLst>
              <a:ext uri="{FF2B5EF4-FFF2-40B4-BE49-F238E27FC236}">
                <a16:creationId xmlns:a16="http://schemas.microsoft.com/office/drawing/2014/main" id="{C53D6F9A-E785-9113-500D-7CA5D8BC5DF1}"/>
              </a:ext>
            </a:extLst>
          </p:cNvPr>
          <p:cNvSpPr txBox="1"/>
          <p:nvPr/>
        </p:nvSpPr>
        <p:spPr>
          <a:xfrm>
            <a:off x="133597" y="1044129"/>
            <a:ext cx="9360953"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solidFill>
                  <a:srgbClr val="2E6D8D"/>
                </a:solidFill>
                <a:latin typeface="Century Gothic"/>
                <a:ea typeface="+mn-lt"/>
                <a:cs typeface="+mn-lt"/>
              </a:rPr>
              <a:t>Besproken onderwerpen lokaal</a:t>
            </a:r>
            <a:br>
              <a:rPr lang="nl-NL" sz="2000" b="1" dirty="0">
                <a:latin typeface="Century Gothic"/>
                <a:ea typeface="+mn-lt"/>
                <a:cs typeface="+mn-lt"/>
              </a:rPr>
            </a:br>
            <a:endParaRPr lang="nl-NL" sz="2000" b="1">
              <a:solidFill>
                <a:srgbClr val="2E6D8D"/>
              </a:solidFill>
              <a:latin typeface="Century Gothic"/>
              <a:ea typeface="+mn-lt"/>
              <a:cs typeface="+mn-lt"/>
            </a:endParaRPr>
          </a:p>
          <a:p>
            <a:pPr marL="342900" indent="-342900">
              <a:buFont typeface="Arial,Sans-Serif"/>
              <a:buChar char="•"/>
            </a:pPr>
            <a:r>
              <a:rPr lang="nl-NL" b="1" dirty="0">
                <a:latin typeface="Century Gothic"/>
                <a:ea typeface="+mn-lt"/>
                <a:cs typeface="+mn-lt"/>
              </a:rPr>
              <a:t>Raad van State</a:t>
            </a:r>
            <a:r>
              <a:rPr lang="nl-NL" dirty="0">
                <a:latin typeface="Century Gothic"/>
                <a:ea typeface="+mn-lt"/>
                <a:cs typeface="+mn-lt"/>
              </a:rPr>
              <a:t> procedure </a:t>
            </a:r>
            <a:r>
              <a:rPr lang="nl-NL" b="1" dirty="0" err="1">
                <a:latin typeface="Century Gothic"/>
                <a:ea typeface="+mn-lt"/>
                <a:cs typeface="+mn-lt"/>
              </a:rPr>
              <a:t>Stappeland</a:t>
            </a:r>
            <a:r>
              <a:rPr lang="nl-NL" b="1" dirty="0">
                <a:latin typeface="Century Gothic"/>
                <a:ea typeface="+mn-lt"/>
                <a:cs typeface="+mn-lt"/>
              </a:rPr>
              <a:t> Texel</a:t>
            </a:r>
            <a:r>
              <a:rPr lang="nl-NL" dirty="0">
                <a:latin typeface="Century Gothic"/>
                <a:ea typeface="+mn-lt"/>
                <a:cs typeface="+mn-lt"/>
              </a:rPr>
              <a:t>: onduidelijk wanneer behandeld wordt</a:t>
            </a:r>
            <a:endParaRPr lang="en-US" dirty="0">
              <a:latin typeface="Century Gothic"/>
              <a:ea typeface="+mn-lt"/>
              <a:cs typeface="+mn-lt"/>
            </a:endParaRPr>
          </a:p>
          <a:p>
            <a:endParaRPr lang="nl-NL" dirty="0">
              <a:latin typeface="Century Gothic"/>
              <a:ea typeface="+mn-lt"/>
              <a:cs typeface="+mn-lt"/>
            </a:endParaRPr>
          </a:p>
          <a:p>
            <a:pPr marL="342900" indent="-342900">
              <a:buFont typeface="Arial,Sans-Serif"/>
              <a:buChar char="•"/>
            </a:pPr>
            <a:r>
              <a:rPr lang="nl-NL" sz="2000" b="1" dirty="0">
                <a:latin typeface="Century Gothic"/>
                <a:ea typeface="+mn-lt"/>
                <a:cs typeface="+mn-lt"/>
              </a:rPr>
              <a:t>Netcongestie</a:t>
            </a:r>
            <a:r>
              <a:rPr lang="nl-NL" sz="2000" dirty="0">
                <a:latin typeface="Century Gothic"/>
                <a:ea typeface="+mn-lt"/>
                <a:cs typeface="+mn-lt"/>
              </a:rPr>
              <a:t> treft meerdere huurwoningen in Den Helder.</a:t>
            </a:r>
            <a:endParaRPr lang="nl-NL">
              <a:ea typeface="Calibri"/>
              <a:cs typeface="Calibri"/>
            </a:endParaRPr>
          </a:p>
          <a:p>
            <a:endParaRPr lang="nl-NL" sz="2000" b="1" dirty="0">
              <a:solidFill>
                <a:srgbClr val="2E6D8D"/>
              </a:solidFill>
              <a:latin typeface="Century Gothic"/>
              <a:ea typeface="+mn-lt"/>
              <a:cs typeface="+mn-lt"/>
            </a:endParaRPr>
          </a:p>
          <a:p>
            <a:r>
              <a:rPr lang="nl-NL" sz="2000" b="1" dirty="0">
                <a:solidFill>
                  <a:srgbClr val="2E6D8D"/>
                </a:solidFill>
                <a:latin typeface="Century Gothic"/>
                <a:ea typeface="+mn-lt"/>
                <a:cs typeface="+mn-lt"/>
              </a:rPr>
              <a:t>Diverse oproepen</a:t>
            </a:r>
            <a:endParaRPr lang="nl-NL" dirty="0">
              <a:ea typeface="Calibri"/>
              <a:cs typeface="Calibri"/>
            </a:endParaRPr>
          </a:p>
          <a:p>
            <a:endParaRPr lang="nl-NL" sz="2000" b="1" dirty="0">
              <a:latin typeface="Century Gothic"/>
              <a:ea typeface="+mn-lt"/>
              <a:cs typeface="+mn-lt"/>
            </a:endParaRPr>
          </a:p>
          <a:p>
            <a:pPr marL="342900" indent="-342900">
              <a:buFont typeface="Arial"/>
              <a:buChar char="•"/>
            </a:pPr>
            <a:r>
              <a:rPr lang="nl-NL" sz="2000" b="1" err="1">
                <a:latin typeface="Century Gothic"/>
                <a:ea typeface="+mn-lt"/>
                <a:cs typeface="+mn-lt"/>
              </a:rPr>
              <a:t>Flexwoningen</a:t>
            </a:r>
            <a:endParaRPr lang="en-US" sz="2000" b="1" err="1">
              <a:latin typeface="Century Gothic"/>
              <a:ea typeface="+mn-lt"/>
              <a:cs typeface="+mn-lt"/>
            </a:endParaRPr>
          </a:p>
          <a:p>
            <a:pPr marL="800100" lvl="1" indent="-342900">
              <a:buFont typeface="Courier New"/>
              <a:buChar char="o"/>
            </a:pPr>
            <a:r>
              <a:rPr lang="nl-NL" sz="2000" b="1" dirty="0">
                <a:latin typeface="Century Gothic"/>
                <a:ea typeface="+mn-lt"/>
                <a:cs typeface="+mn-lt"/>
              </a:rPr>
              <a:t>Oproep</a:t>
            </a:r>
            <a:r>
              <a:rPr lang="nl-NL" sz="2000" dirty="0">
                <a:latin typeface="Century Gothic"/>
                <a:ea typeface="+mn-lt"/>
                <a:cs typeface="+mn-lt"/>
              </a:rPr>
              <a:t> aan tafel in Schagen: Durf gebruik te maken van </a:t>
            </a:r>
            <a:r>
              <a:rPr lang="nl-NL" sz="2000" dirty="0" err="1">
                <a:latin typeface="Century Gothic"/>
                <a:ea typeface="+mn-lt"/>
                <a:cs typeface="+mn-lt"/>
              </a:rPr>
              <a:t>flexwoningen</a:t>
            </a:r>
            <a:r>
              <a:rPr lang="nl-NL" sz="2000" dirty="0">
                <a:latin typeface="Century Gothic"/>
                <a:ea typeface="+mn-lt"/>
                <a:cs typeface="+mn-lt"/>
              </a:rPr>
              <a:t> en bouw daarvan. (aan gemeenten en elkaar)</a:t>
            </a:r>
          </a:p>
          <a:p>
            <a:pPr marL="800100" lvl="1" indent="-342900">
              <a:buFont typeface="Courier New"/>
              <a:buChar char="o"/>
            </a:pPr>
            <a:endParaRPr lang="nl-NL" sz="2000">
              <a:latin typeface="Century Gothic"/>
              <a:ea typeface="+mn-lt"/>
              <a:cs typeface="+mn-lt"/>
            </a:endParaRPr>
          </a:p>
          <a:p>
            <a:pPr marL="342900" indent="-342900">
              <a:buFont typeface="Arial"/>
              <a:buChar char="•"/>
            </a:pPr>
            <a:r>
              <a:rPr lang="nl-NL" sz="2000" b="1" dirty="0">
                <a:latin typeface="Century Gothic"/>
                <a:ea typeface="+mn-lt"/>
                <a:cs typeface="+mn-lt"/>
              </a:rPr>
              <a:t>Fabrieksmatige bouw</a:t>
            </a:r>
            <a:endParaRPr lang="en-US" sz="2000" b="1" dirty="0">
              <a:latin typeface="Century Gothic"/>
              <a:ea typeface="+mn-lt"/>
              <a:cs typeface="+mn-lt"/>
            </a:endParaRPr>
          </a:p>
          <a:p>
            <a:pPr marL="800100" lvl="1" indent="-342900">
              <a:buFont typeface="Courier New"/>
              <a:buChar char="o"/>
            </a:pPr>
            <a:r>
              <a:rPr lang="nl-NL" sz="2000" b="1" dirty="0">
                <a:latin typeface="Century Gothic"/>
                <a:ea typeface="+mn-lt"/>
                <a:cs typeface="+mn-lt"/>
              </a:rPr>
              <a:t>Oproep</a:t>
            </a:r>
            <a:r>
              <a:rPr lang="nl-NL" sz="2000" dirty="0">
                <a:latin typeface="Century Gothic"/>
                <a:ea typeface="+mn-lt"/>
                <a:cs typeface="+mn-lt"/>
              </a:rPr>
              <a:t> om te experimenteren met fabrieksmatige bouw. We hebben (nu al) onvoldoende menskracht op de bouwplaats. Fabrieksbouw kan een deel van dit menskracht probleem oplossen. (aan gemeenten)</a:t>
            </a:r>
          </a:p>
          <a:p>
            <a:pPr marL="800100" lvl="1" indent="-342900">
              <a:buFont typeface="Courier New"/>
              <a:buChar char="o"/>
            </a:pPr>
            <a:endParaRPr lang="nl-NL" sz="2000">
              <a:latin typeface="Century Gothic"/>
              <a:ea typeface="Calibri"/>
              <a:cs typeface="Calibri"/>
            </a:endParaRPr>
          </a:p>
          <a:p>
            <a:pPr marL="342900" indent="-342900">
              <a:buFont typeface="Arial"/>
              <a:buChar char="•"/>
            </a:pPr>
            <a:endParaRPr lang="nl-NL" sz="2000" dirty="0">
              <a:latin typeface="Century Gothic"/>
              <a:ea typeface="Calibri"/>
              <a:cs typeface="Calibri"/>
            </a:endParaRPr>
          </a:p>
          <a:p>
            <a:pPr marL="342900" indent="-342900">
              <a:buFont typeface="Arial"/>
              <a:buChar char="•"/>
            </a:pPr>
            <a:endParaRPr lang="nl-NL" sz="2000" dirty="0">
              <a:latin typeface="Century Gothic"/>
              <a:ea typeface="Calibri"/>
              <a:cs typeface="Calibri"/>
            </a:endParaRPr>
          </a:p>
        </p:txBody>
      </p:sp>
      <p:pic>
        <p:nvPicPr>
          <p:cNvPr id="4" name="Picture 3" descr="A road with trees and a house&#10;&#10;Description automatically generated">
            <a:extLst>
              <a:ext uri="{FF2B5EF4-FFF2-40B4-BE49-F238E27FC236}">
                <a16:creationId xmlns:a16="http://schemas.microsoft.com/office/drawing/2014/main" id="{7755158B-0DE2-0AFC-AA55-BDB636A49A44}"/>
              </a:ext>
            </a:extLst>
          </p:cNvPr>
          <p:cNvPicPr>
            <a:picLocks noChangeAspect="1"/>
          </p:cNvPicPr>
          <p:nvPr/>
        </p:nvPicPr>
        <p:blipFill>
          <a:blip r:embed="rId3" cstate="print">
            <a:extLst>
              <a:ext uri="{28A0092B-C50C-407E-A947-70E740481C1C}">
                <a14:useLocalDpi xmlns:a14="http://schemas.microsoft.com/office/drawing/2010/main" val="0"/>
              </a:ext>
            </a:extLst>
          </a:blip>
          <a:srcRect l="73027" t="-115" r="53" b="-216"/>
          <a:stretch>
            <a:fillRect/>
          </a:stretch>
        </p:blipFill>
        <p:spPr>
          <a:xfrm>
            <a:off x="9845931" y="949154"/>
            <a:ext cx="2346302" cy="5944900"/>
          </a:xfrm>
          <a:prstGeom prst="rect">
            <a:avLst/>
          </a:prstGeom>
        </p:spPr>
      </p:pic>
    </p:spTree>
    <p:extLst>
      <p:ext uri="{BB962C8B-B14F-4D97-AF65-F5344CB8AC3E}">
        <p14:creationId xmlns:p14="http://schemas.microsoft.com/office/powerpoint/2010/main" val="1760991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194BA-BFAE-7ECB-69A2-4541C60771AD}"/>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2FD19BA7-ADC9-D6FE-E8D1-749244F55DF2}"/>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7765ECD3-BEDE-D1CC-4E27-8522FC611AD3}"/>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dirty="0">
                <a:solidFill>
                  <a:schemeClr val="bg1"/>
                </a:solidFill>
                <a:latin typeface="Century Gothic"/>
              </a:rPr>
              <a:t>3. Terugkoppeling versnellingstafels </a:t>
            </a:r>
            <a:r>
              <a:rPr lang="nl-NL" sz="2000" dirty="0" err="1">
                <a:solidFill>
                  <a:schemeClr val="bg1"/>
                </a:solidFill>
                <a:latin typeface="Century Gothic"/>
              </a:rPr>
              <a:t>WoonKopLopers</a:t>
            </a:r>
            <a:endParaRPr lang="nl-NL" sz="2000" dirty="0">
              <a:solidFill>
                <a:schemeClr val="bg1"/>
              </a:solidFill>
              <a:latin typeface="Century Gothic"/>
            </a:endParaRPr>
          </a:p>
        </p:txBody>
      </p:sp>
      <p:sp>
        <p:nvSpPr>
          <p:cNvPr id="22" name="Tekstvak 1">
            <a:extLst>
              <a:ext uri="{FF2B5EF4-FFF2-40B4-BE49-F238E27FC236}">
                <a16:creationId xmlns:a16="http://schemas.microsoft.com/office/drawing/2014/main" id="{477EF167-E56A-B8D9-A24F-B44310427310}"/>
              </a:ext>
            </a:extLst>
          </p:cNvPr>
          <p:cNvSpPr txBox="1"/>
          <p:nvPr/>
        </p:nvSpPr>
        <p:spPr>
          <a:xfrm>
            <a:off x="6003528" y="85742"/>
            <a:ext cx="6087567" cy="830997"/>
          </a:xfrm>
          <a:prstGeom prst="rect">
            <a:avLst/>
          </a:prstGeom>
          <a:noFill/>
        </p:spPr>
        <p:txBody>
          <a:bodyPr wrap="square" lIns="91440" tIns="45720" rIns="91440" bIns="45720" rtlCol="0" anchor="t">
            <a:spAutoFit/>
          </a:bodyPr>
          <a:lstStyle/>
          <a:p>
            <a:pPr algn="ctr"/>
            <a:r>
              <a:rPr lang="nl-NL" sz="2400">
                <a:latin typeface="Century Gothic"/>
              </a:rPr>
              <a:t>Lokale versnellingstafels </a:t>
            </a:r>
            <a:br>
              <a:rPr lang="nl-NL" sz="2400">
                <a:latin typeface="Century Gothic"/>
              </a:rPr>
            </a:br>
            <a:r>
              <a:rPr lang="nl-NL" sz="2400">
                <a:latin typeface="Century Gothic"/>
              </a:rPr>
              <a:t>september + oktober 2025</a:t>
            </a:r>
            <a:endParaRPr lang="nl-NL" sz="2400">
              <a:latin typeface="Century Gothic" panose="020B0502020202020204" pitchFamily="34" charset="0"/>
            </a:endParaRPr>
          </a:p>
        </p:txBody>
      </p:sp>
      <p:sp>
        <p:nvSpPr>
          <p:cNvPr id="3" name="TextBox 2">
            <a:extLst>
              <a:ext uri="{FF2B5EF4-FFF2-40B4-BE49-F238E27FC236}">
                <a16:creationId xmlns:a16="http://schemas.microsoft.com/office/drawing/2014/main" id="{BB35A52A-1FA3-8861-6D4D-71FB2EE023A2}"/>
              </a:ext>
            </a:extLst>
          </p:cNvPr>
          <p:cNvSpPr txBox="1"/>
          <p:nvPr/>
        </p:nvSpPr>
        <p:spPr>
          <a:xfrm>
            <a:off x="162935" y="954239"/>
            <a:ext cx="8896004"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solidFill>
                  <a:srgbClr val="2E6D8D"/>
                </a:solidFill>
                <a:latin typeface="Century Gothic"/>
                <a:ea typeface="+mn-lt"/>
                <a:cs typeface="+mn-lt"/>
              </a:rPr>
              <a:t>Oproepen</a:t>
            </a:r>
            <a:br>
              <a:rPr lang="nl-NL" sz="2000" b="1" dirty="0">
                <a:latin typeface="Century Gothic"/>
                <a:ea typeface="+mn-lt"/>
                <a:cs typeface="+mn-lt"/>
              </a:rPr>
            </a:br>
            <a:endParaRPr lang="nl-NL" sz="2000" b="1">
              <a:solidFill>
                <a:srgbClr val="2E6D8D"/>
              </a:solidFill>
              <a:latin typeface="Century Gothic"/>
              <a:ea typeface="Calibri"/>
              <a:cs typeface="Calibri"/>
            </a:endParaRPr>
          </a:p>
          <a:p>
            <a:pPr marL="342900" indent="-342900">
              <a:buFont typeface="Arial,Sans-Serif"/>
              <a:buChar char="•"/>
            </a:pPr>
            <a:r>
              <a:rPr lang="nl-NL" sz="2000" b="1" dirty="0">
                <a:latin typeface="Century Gothic"/>
                <a:ea typeface="+mn-lt"/>
                <a:cs typeface="+mn-lt"/>
              </a:rPr>
              <a:t>Oproep partijen</a:t>
            </a:r>
            <a:r>
              <a:rPr lang="nl-NL" sz="2000" dirty="0">
                <a:latin typeface="Century Gothic"/>
                <a:ea typeface="+mn-lt"/>
                <a:cs typeface="+mn-lt"/>
              </a:rPr>
              <a:t>: Nieuw beleid leidt tot extra kosten en of bijstellen van plannen. Zet bij nieuw beleid ook de pet van de ontwikkelaar op en </a:t>
            </a:r>
            <a:r>
              <a:rPr lang="nl-NL" sz="2000" b="1" dirty="0">
                <a:latin typeface="Century Gothic"/>
                <a:ea typeface="+mn-lt"/>
                <a:cs typeface="+mn-lt"/>
              </a:rPr>
              <a:t>check effecten</a:t>
            </a:r>
            <a:r>
              <a:rPr lang="nl-NL" sz="2000" dirty="0">
                <a:latin typeface="Century Gothic"/>
                <a:ea typeface="+mn-lt"/>
                <a:cs typeface="+mn-lt"/>
              </a:rPr>
              <a:t> op plannen aan de voorkant voordat je nieuw beleid vaststelt. (aan overheden)</a:t>
            </a:r>
            <a:endParaRPr lang="nl-NL" dirty="0">
              <a:latin typeface="Century Gothic"/>
              <a:ea typeface="+mn-lt"/>
              <a:cs typeface="+mn-lt"/>
            </a:endParaRPr>
          </a:p>
          <a:p>
            <a:pPr marL="342900" indent="-342900">
              <a:buFont typeface="Arial,Sans-Serif"/>
              <a:buChar char="•"/>
            </a:pPr>
            <a:endParaRPr lang="nl-NL" sz="2000" dirty="0">
              <a:latin typeface="Century Gothic"/>
              <a:ea typeface="+mn-lt"/>
              <a:cs typeface="+mn-lt"/>
            </a:endParaRPr>
          </a:p>
          <a:p>
            <a:pPr marL="342900" indent="-342900">
              <a:buFont typeface="Arial,Sans-Serif"/>
              <a:buChar char="•"/>
            </a:pPr>
            <a:r>
              <a:rPr lang="nl-NL" dirty="0">
                <a:latin typeface="Century Gothic"/>
                <a:ea typeface="+mn-lt"/>
                <a:cs typeface="+mn-lt"/>
              </a:rPr>
              <a:t>Zijn er </a:t>
            </a:r>
            <a:r>
              <a:rPr lang="nl-NL" b="1" dirty="0">
                <a:latin typeface="Century Gothic"/>
                <a:ea typeface="+mn-lt"/>
                <a:cs typeface="+mn-lt"/>
              </a:rPr>
              <a:t>goede voorbeelden</a:t>
            </a:r>
            <a:r>
              <a:rPr lang="nl-NL" dirty="0">
                <a:latin typeface="Century Gothic"/>
                <a:ea typeface="+mn-lt"/>
                <a:cs typeface="+mn-lt"/>
              </a:rPr>
              <a:t> van andere partijen over </a:t>
            </a:r>
            <a:r>
              <a:rPr lang="nl-NL" b="1" dirty="0">
                <a:latin typeface="Century Gothic"/>
                <a:ea typeface="+mn-lt"/>
                <a:cs typeface="+mn-lt"/>
              </a:rPr>
              <a:t>sociale koop-constructies</a:t>
            </a:r>
            <a:r>
              <a:rPr lang="nl-NL" dirty="0">
                <a:latin typeface="Century Gothic"/>
                <a:ea typeface="+mn-lt"/>
                <a:cs typeface="+mn-lt"/>
              </a:rPr>
              <a:t>? </a:t>
            </a:r>
            <a:r>
              <a:rPr lang="nl-NL" b="1" dirty="0">
                <a:latin typeface="Century Gothic"/>
                <a:ea typeface="+mn-lt"/>
                <a:cs typeface="+mn-lt"/>
              </a:rPr>
              <a:t>Oproep</a:t>
            </a:r>
            <a:r>
              <a:rPr lang="nl-NL" dirty="0">
                <a:latin typeface="Century Gothic"/>
                <a:ea typeface="+mn-lt"/>
                <a:cs typeface="+mn-lt"/>
              </a:rPr>
              <a:t> om deze te delen (verzenden aan de wooncontactpersoon op de laatste slide)(allen)</a:t>
            </a:r>
            <a:endParaRPr lang="nl-NL" dirty="0"/>
          </a:p>
          <a:p>
            <a:pPr marL="342900" indent="-342900">
              <a:buFont typeface="Arial,Sans-Serif"/>
              <a:buChar char="•"/>
            </a:pPr>
            <a:endParaRPr lang="nl-NL" dirty="0">
              <a:latin typeface="Century Gothic"/>
              <a:ea typeface="+mn-lt"/>
              <a:cs typeface="+mn-lt"/>
            </a:endParaRPr>
          </a:p>
          <a:p>
            <a:pPr marL="342900" indent="-342900">
              <a:buFont typeface="Arial,Sans-Serif"/>
              <a:buChar char="•"/>
            </a:pPr>
            <a:r>
              <a:rPr lang="nl-NL" sz="2000" b="1" dirty="0">
                <a:latin typeface="Century Gothic"/>
                <a:ea typeface="+mn-lt"/>
                <a:cs typeface="+mn-lt"/>
              </a:rPr>
              <a:t>Parallel plannen</a:t>
            </a:r>
            <a:endParaRPr lang="nl-NL" sz="2000">
              <a:latin typeface="Century Gothic"/>
              <a:ea typeface="+mn-lt"/>
              <a:cs typeface="+mn-lt"/>
            </a:endParaRPr>
          </a:p>
          <a:p>
            <a:pPr lvl="1"/>
            <a:r>
              <a:rPr lang="nl-NL" sz="2000" b="1" dirty="0">
                <a:latin typeface="Century Gothic"/>
                <a:ea typeface="+mn-lt"/>
                <a:cs typeface="+mn-lt"/>
              </a:rPr>
              <a:t>Oproep</a:t>
            </a:r>
            <a:r>
              <a:rPr lang="nl-NL" sz="2000" dirty="0">
                <a:latin typeface="Century Gothic"/>
                <a:ea typeface="+mn-lt"/>
                <a:cs typeface="+mn-lt"/>
              </a:rPr>
              <a:t> vanuit de provincie om te starten met parallel plannen. Gezamenlijk actiepunt voor alle partijen. Wie start en deelt ervaringen?</a:t>
            </a:r>
            <a:endParaRPr lang="en-US" dirty="0">
              <a:latin typeface="Century Gothic"/>
              <a:ea typeface="+mn-lt"/>
              <a:cs typeface="+mn-lt"/>
            </a:endParaRPr>
          </a:p>
          <a:p>
            <a:pPr marL="800100" lvl="1" indent="-342900">
              <a:buFont typeface="Courier New,monospace"/>
              <a:buChar char="o"/>
            </a:pPr>
            <a:endParaRPr lang="nl-NL" dirty="0">
              <a:latin typeface="Century Gothic"/>
              <a:ea typeface="+mn-lt"/>
              <a:cs typeface="+mn-lt"/>
            </a:endParaRPr>
          </a:p>
          <a:p>
            <a:pPr marL="342900" indent="-342900">
              <a:buFont typeface="Arial,Sans-Serif"/>
              <a:buChar char="•"/>
            </a:pPr>
            <a:endParaRPr lang="nl-NL" sz="2000" dirty="0">
              <a:highlight>
                <a:srgbClr val="FFFF00"/>
              </a:highlight>
              <a:latin typeface="Century Gothic"/>
              <a:ea typeface="Calibri"/>
              <a:cs typeface="Calibri"/>
            </a:endParaRPr>
          </a:p>
        </p:txBody>
      </p:sp>
      <p:pic>
        <p:nvPicPr>
          <p:cNvPr id="2" name="Picture 1" descr="A house next to a body of water&#10;&#10;AI-generated content may be incorrect.">
            <a:extLst>
              <a:ext uri="{FF2B5EF4-FFF2-40B4-BE49-F238E27FC236}">
                <a16:creationId xmlns:a16="http://schemas.microsoft.com/office/drawing/2014/main" id="{6412D769-E99C-A390-E726-F5FE51966C4D}"/>
              </a:ext>
            </a:extLst>
          </p:cNvPr>
          <p:cNvPicPr>
            <a:picLocks noChangeAspect="1"/>
          </p:cNvPicPr>
          <p:nvPr/>
        </p:nvPicPr>
        <p:blipFill>
          <a:blip r:embed="rId3"/>
          <a:srcRect l="51044" t="-1064" r="16125" b="1080"/>
          <a:stretch>
            <a:fillRect/>
          </a:stretch>
        </p:blipFill>
        <p:spPr>
          <a:xfrm>
            <a:off x="9213135" y="880090"/>
            <a:ext cx="2980826" cy="5980310"/>
          </a:xfrm>
          <a:prstGeom prst="rect">
            <a:avLst/>
          </a:prstGeom>
        </p:spPr>
      </p:pic>
    </p:spTree>
    <p:extLst>
      <p:ext uri="{BB962C8B-B14F-4D97-AF65-F5344CB8AC3E}">
        <p14:creationId xmlns:p14="http://schemas.microsoft.com/office/powerpoint/2010/main" val="334458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132BC-F929-42F1-CF47-FF6168FD4585}"/>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82330DE8-ABFA-588E-6D42-3E68D633A61A}"/>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5E60FE98-1775-A99F-988F-BFA0334E86E4}"/>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dirty="0">
                <a:solidFill>
                  <a:schemeClr val="bg1"/>
                </a:solidFill>
                <a:latin typeface="Century Gothic"/>
              </a:rPr>
              <a:t>3. Terugkoppeling versnellingstafels </a:t>
            </a:r>
            <a:r>
              <a:rPr lang="nl-NL" sz="2000" dirty="0" err="1">
                <a:solidFill>
                  <a:schemeClr val="bg1"/>
                </a:solidFill>
                <a:latin typeface="Century Gothic"/>
              </a:rPr>
              <a:t>WoonKopLopers</a:t>
            </a:r>
            <a:endParaRPr lang="nl-NL" sz="2000" dirty="0">
              <a:solidFill>
                <a:schemeClr val="bg1"/>
              </a:solidFill>
              <a:latin typeface="Century Gothic"/>
            </a:endParaRPr>
          </a:p>
        </p:txBody>
      </p:sp>
      <p:sp>
        <p:nvSpPr>
          <p:cNvPr id="22" name="Tekstvak 1">
            <a:extLst>
              <a:ext uri="{FF2B5EF4-FFF2-40B4-BE49-F238E27FC236}">
                <a16:creationId xmlns:a16="http://schemas.microsoft.com/office/drawing/2014/main" id="{62766946-AFBE-0902-0715-6E8D97F5A9F5}"/>
              </a:ext>
            </a:extLst>
          </p:cNvPr>
          <p:cNvSpPr txBox="1"/>
          <p:nvPr/>
        </p:nvSpPr>
        <p:spPr>
          <a:xfrm>
            <a:off x="6003528" y="85742"/>
            <a:ext cx="6087567" cy="830997"/>
          </a:xfrm>
          <a:prstGeom prst="rect">
            <a:avLst/>
          </a:prstGeom>
          <a:noFill/>
        </p:spPr>
        <p:txBody>
          <a:bodyPr wrap="square" lIns="91440" tIns="45720" rIns="91440" bIns="45720" rtlCol="0" anchor="t">
            <a:spAutoFit/>
          </a:bodyPr>
          <a:lstStyle/>
          <a:p>
            <a:pPr algn="ctr"/>
            <a:r>
              <a:rPr lang="nl-NL" sz="2400">
                <a:latin typeface="Century Gothic"/>
              </a:rPr>
              <a:t>Lokale versnellingstafels </a:t>
            </a:r>
            <a:br>
              <a:rPr lang="nl-NL" sz="2400">
                <a:latin typeface="Century Gothic"/>
              </a:rPr>
            </a:br>
            <a:r>
              <a:rPr lang="nl-NL" sz="2400">
                <a:latin typeface="Century Gothic"/>
              </a:rPr>
              <a:t>september + oktober 2025</a:t>
            </a:r>
            <a:endParaRPr lang="nl-NL" sz="2400">
              <a:latin typeface="Century Gothic" panose="020B0502020202020204" pitchFamily="34" charset="0"/>
            </a:endParaRPr>
          </a:p>
        </p:txBody>
      </p:sp>
      <p:sp>
        <p:nvSpPr>
          <p:cNvPr id="3" name="TextBox 2">
            <a:extLst>
              <a:ext uri="{FF2B5EF4-FFF2-40B4-BE49-F238E27FC236}">
                <a16:creationId xmlns:a16="http://schemas.microsoft.com/office/drawing/2014/main" id="{991831F1-5407-1CCE-E01D-E11E5841451A}"/>
              </a:ext>
            </a:extLst>
          </p:cNvPr>
          <p:cNvSpPr txBox="1"/>
          <p:nvPr/>
        </p:nvSpPr>
        <p:spPr>
          <a:xfrm>
            <a:off x="162935" y="954239"/>
            <a:ext cx="889600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solidFill>
                  <a:srgbClr val="2E6D8D"/>
                </a:solidFill>
                <a:latin typeface="Century Gothic"/>
                <a:ea typeface="+mn-lt"/>
                <a:cs typeface="+mn-lt"/>
              </a:rPr>
              <a:t>Oproepen</a:t>
            </a:r>
            <a:br>
              <a:rPr lang="nl-NL" sz="2000" b="1" dirty="0">
                <a:latin typeface="Century Gothic"/>
                <a:ea typeface="+mn-lt"/>
                <a:cs typeface="+mn-lt"/>
              </a:rPr>
            </a:br>
            <a:endParaRPr lang="en-US" sz="2000">
              <a:latin typeface="Century Gothic"/>
              <a:ea typeface="+mn-lt"/>
              <a:cs typeface="+mn-lt"/>
            </a:endParaRPr>
          </a:p>
          <a:p>
            <a:pPr marL="342900" indent="-342900">
              <a:buFont typeface="Arial"/>
              <a:buChar char="•"/>
            </a:pPr>
            <a:r>
              <a:rPr lang="nl-NL" sz="2000" dirty="0">
                <a:latin typeface="Century Gothic"/>
                <a:ea typeface="Calibri"/>
                <a:cs typeface="Calibri"/>
              </a:rPr>
              <a:t>Eerder in het traject </a:t>
            </a:r>
            <a:r>
              <a:rPr lang="nl-NL" sz="2000" b="1" dirty="0">
                <a:latin typeface="Century Gothic"/>
                <a:ea typeface="Calibri"/>
                <a:cs typeface="Calibri"/>
              </a:rPr>
              <a:t>contact </a:t>
            </a:r>
            <a:r>
              <a:rPr lang="nl-NL" sz="2000" dirty="0">
                <a:latin typeface="Century Gothic"/>
                <a:ea typeface="Calibri"/>
                <a:cs typeface="Calibri"/>
              </a:rPr>
              <a:t>tussen de </a:t>
            </a:r>
            <a:r>
              <a:rPr lang="nl-NL" sz="2000" b="1" dirty="0">
                <a:latin typeface="Century Gothic"/>
                <a:ea typeface="Calibri"/>
                <a:cs typeface="Calibri"/>
              </a:rPr>
              <a:t>ontwikkelaar en woningcorporaties </a:t>
            </a:r>
            <a:r>
              <a:rPr lang="nl-NL" sz="2000" dirty="0">
                <a:latin typeface="Century Gothic"/>
                <a:ea typeface="Calibri"/>
                <a:cs typeface="Calibri"/>
              </a:rPr>
              <a:t>Een corporatie wil meedenken en beslissen over toekomstig bezit. Vroeg betrekken van de verschillende partijen wordt vaak al gedaan. Dit betrof een specifiek project.</a:t>
            </a:r>
          </a:p>
          <a:p>
            <a:pPr marL="800100" lvl="1" indent="-342900">
              <a:buFont typeface="Courier New"/>
              <a:buChar char="o"/>
            </a:pPr>
            <a:endParaRPr lang="nl-NL" sz="2000" dirty="0">
              <a:latin typeface="Century Gothic"/>
              <a:ea typeface="Calibri"/>
              <a:cs typeface="Calibri"/>
            </a:endParaRPr>
          </a:p>
          <a:p>
            <a:pPr marL="342900" indent="-342900">
              <a:buFont typeface="Arial"/>
              <a:buChar char="•"/>
            </a:pPr>
            <a:r>
              <a:rPr lang="nl-NL" sz="2000" b="1" dirty="0">
                <a:latin typeface="Century Gothic"/>
                <a:ea typeface="Calibri"/>
                <a:cs typeface="Calibri"/>
              </a:rPr>
              <a:t>Oproep </a:t>
            </a:r>
            <a:r>
              <a:rPr lang="nl-NL" sz="2000" dirty="0">
                <a:latin typeface="Century Gothic"/>
                <a:ea typeface="Calibri"/>
                <a:cs typeface="Calibri"/>
              </a:rPr>
              <a:t>vanuit Den Helder (Zeestad)</a:t>
            </a:r>
          </a:p>
          <a:p>
            <a:pPr marL="800100" lvl="1" indent="-342900">
              <a:buFont typeface="Courier New"/>
              <a:buChar char="o"/>
            </a:pPr>
            <a:r>
              <a:rPr lang="nl-NL" sz="2000" dirty="0">
                <a:latin typeface="Century Gothic"/>
                <a:ea typeface="Calibri"/>
                <a:cs typeface="Calibri"/>
              </a:rPr>
              <a:t>Den Helder zoekt </a:t>
            </a:r>
            <a:r>
              <a:rPr lang="nl-NL" sz="2000" b="1" dirty="0">
                <a:latin typeface="Century Gothic"/>
                <a:ea typeface="Calibri"/>
                <a:cs typeface="Calibri"/>
              </a:rPr>
              <a:t>nieuwe ontwikkelaars.</a:t>
            </a:r>
            <a:r>
              <a:rPr lang="nl-NL" sz="2000" dirty="0">
                <a:latin typeface="Century Gothic"/>
                <a:ea typeface="Calibri"/>
                <a:cs typeface="Calibri"/>
              </a:rPr>
              <a:t> </a:t>
            </a:r>
          </a:p>
          <a:p>
            <a:pPr marL="800100" lvl="1" indent="-342900">
              <a:buFont typeface="Courier New"/>
              <a:buChar char="o"/>
            </a:pPr>
            <a:r>
              <a:rPr lang="nl-NL" sz="2000" dirty="0" err="1">
                <a:latin typeface="Century Gothic"/>
                <a:ea typeface="Calibri"/>
                <a:cs typeface="Calibri"/>
              </a:rPr>
              <a:t>Marichel</a:t>
            </a:r>
            <a:r>
              <a:rPr lang="nl-NL" sz="2000" dirty="0">
                <a:latin typeface="Century Gothic"/>
                <a:ea typeface="Calibri"/>
                <a:cs typeface="Calibri"/>
              </a:rPr>
              <a:t> Weel deelt nogmaals kort de vraag:</a:t>
            </a:r>
            <a:endParaRPr lang="nl-NL">
              <a:latin typeface="Calibri" panose="020F0502020204030204"/>
              <a:ea typeface="Calibri"/>
              <a:cs typeface="Calibri"/>
            </a:endParaRPr>
          </a:p>
          <a:p>
            <a:pPr marL="457200"/>
            <a:r>
              <a:rPr lang="nl-NL" sz="2000" dirty="0">
                <a:latin typeface="Century Gothic"/>
                <a:ea typeface="Calibri"/>
                <a:cs typeface="Calibri"/>
              </a:rPr>
              <a:t>'Nu hebben we openbare marktconsultatie ingezet om </a:t>
            </a:r>
            <a:r>
              <a:rPr lang="nl-NL" sz="2000" b="1" dirty="0">
                <a:latin typeface="Century Gothic"/>
                <a:ea typeface="Calibri"/>
                <a:cs typeface="Calibri"/>
              </a:rPr>
              <a:t>met een marktpartij</a:t>
            </a:r>
            <a:r>
              <a:rPr lang="nl-NL" sz="2000" dirty="0">
                <a:latin typeface="Century Gothic"/>
                <a:ea typeface="Calibri"/>
                <a:cs typeface="Calibri"/>
              </a:rPr>
              <a:t> te kunnen versnellen. Kent u nog andere manieren om partijen aan Den Helder te binden?</a:t>
            </a:r>
            <a:endParaRPr lang="nl-NL">
              <a:ea typeface="Calibri" panose="020F0502020204030204"/>
              <a:cs typeface="Calibri" panose="020F0502020204030204"/>
            </a:endParaRPr>
          </a:p>
          <a:p>
            <a:pPr lvl="1"/>
            <a:endParaRPr lang="nl-NL" sz="2000" dirty="0">
              <a:latin typeface="Century Gothic"/>
              <a:ea typeface="Calibri"/>
              <a:cs typeface="Calibri"/>
            </a:endParaRPr>
          </a:p>
          <a:p>
            <a:pPr marL="800100" lvl="1" indent="-342900">
              <a:buFont typeface="Courier New"/>
              <a:buChar char="o"/>
            </a:pPr>
            <a:endParaRPr lang="nl-NL" sz="2000">
              <a:latin typeface="Century Gothic"/>
              <a:ea typeface="Calibri"/>
              <a:cs typeface="Calibri"/>
            </a:endParaRPr>
          </a:p>
        </p:txBody>
      </p:sp>
      <p:pic>
        <p:nvPicPr>
          <p:cNvPr id="2" name="Picture 1" descr="A house next to a body of water&#10;&#10;AI-generated content may be incorrect.">
            <a:extLst>
              <a:ext uri="{FF2B5EF4-FFF2-40B4-BE49-F238E27FC236}">
                <a16:creationId xmlns:a16="http://schemas.microsoft.com/office/drawing/2014/main" id="{1E55B718-2EA0-6D78-04D3-1801DAC48408}"/>
              </a:ext>
            </a:extLst>
          </p:cNvPr>
          <p:cNvPicPr>
            <a:picLocks noChangeAspect="1"/>
          </p:cNvPicPr>
          <p:nvPr/>
        </p:nvPicPr>
        <p:blipFill>
          <a:blip r:embed="rId3"/>
          <a:srcRect l="51044" t="-1064" r="16125" b="1080"/>
          <a:stretch>
            <a:fillRect/>
          </a:stretch>
        </p:blipFill>
        <p:spPr>
          <a:xfrm>
            <a:off x="9213135" y="880090"/>
            <a:ext cx="2980826" cy="5980310"/>
          </a:xfrm>
          <a:prstGeom prst="rect">
            <a:avLst/>
          </a:prstGeom>
        </p:spPr>
      </p:pic>
    </p:spTree>
    <p:extLst>
      <p:ext uri="{BB962C8B-B14F-4D97-AF65-F5344CB8AC3E}">
        <p14:creationId xmlns:p14="http://schemas.microsoft.com/office/powerpoint/2010/main" val="3382653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wit, silhouet&#10;&#10;Automatisch gegenereerde beschrijving">
            <a:extLst>
              <a:ext uri="{FF2B5EF4-FFF2-40B4-BE49-F238E27FC236}">
                <a16:creationId xmlns:a16="http://schemas.microsoft.com/office/drawing/2014/main" id="{0779E84F-CD02-62C9-301D-DA95BDC068C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51DA2B4-ADA0-8434-2032-183EF27DDDE5}"/>
              </a:ext>
            </a:extLst>
          </p:cNvPr>
          <p:cNvSpPr>
            <a:spLocks noGrp="1"/>
          </p:cNvSpPr>
          <p:nvPr>
            <p:ph type="ctrTitle"/>
          </p:nvPr>
        </p:nvSpPr>
        <p:spPr>
          <a:xfrm>
            <a:off x="1524000" y="2722563"/>
            <a:ext cx="9144000" cy="879475"/>
          </a:xfrm>
        </p:spPr>
        <p:txBody>
          <a:bodyPr>
            <a:normAutofit fontScale="90000"/>
          </a:bodyPr>
          <a:lstStyle/>
          <a:p>
            <a:r>
              <a:rPr lang="nl-NL" b="1" dirty="0">
                <a:solidFill>
                  <a:srgbClr val="0C2C65"/>
                </a:solidFill>
                <a:latin typeface="DM Sans 14pt" pitchFamily="2" charset="77"/>
              </a:rPr>
              <a:t>Vacature: marktpartij</a:t>
            </a:r>
          </a:p>
        </p:txBody>
      </p:sp>
      <p:sp>
        <p:nvSpPr>
          <p:cNvPr id="3" name="Ondertitel 2">
            <a:extLst>
              <a:ext uri="{FF2B5EF4-FFF2-40B4-BE49-F238E27FC236}">
                <a16:creationId xmlns:a16="http://schemas.microsoft.com/office/drawing/2014/main" id="{9BD03A18-A3B8-7399-F859-ED24A00D1AD4}"/>
              </a:ext>
            </a:extLst>
          </p:cNvPr>
          <p:cNvSpPr>
            <a:spLocks noGrp="1"/>
          </p:cNvSpPr>
          <p:nvPr>
            <p:ph type="subTitle" idx="1"/>
          </p:nvPr>
        </p:nvSpPr>
        <p:spPr>
          <a:xfrm>
            <a:off x="1524000" y="3602038"/>
            <a:ext cx="9144000" cy="1195249"/>
          </a:xfrm>
        </p:spPr>
        <p:txBody>
          <a:bodyPr/>
          <a:lstStyle/>
          <a:p>
            <a:r>
              <a:rPr lang="nl-NL" dirty="0">
                <a:solidFill>
                  <a:srgbClr val="0E1322"/>
                </a:solidFill>
              </a:rPr>
              <a:t>29 oktober 2025, regionale versnellingstafel woningbouw</a:t>
            </a:r>
          </a:p>
        </p:txBody>
      </p:sp>
      <p:pic>
        <p:nvPicPr>
          <p:cNvPr id="7" name="Afbeelding 6" descr="Afbeelding met Graphics, grafische vormgeving, Lettertype, ontwerp&#10;&#10;Automatisch gegenereerde beschrijving">
            <a:extLst>
              <a:ext uri="{FF2B5EF4-FFF2-40B4-BE49-F238E27FC236}">
                <a16:creationId xmlns:a16="http://schemas.microsoft.com/office/drawing/2014/main" id="{69B19F30-3BA4-E0D4-4FBC-EF5599986415}"/>
              </a:ext>
            </a:extLst>
          </p:cNvPr>
          <p:cNvPicPr>
            <a:picLocks noChangeAspect="1"/>
          </p:cNvPicPr>
          <p:nvPr/>
        </p:nvPicPr>
        <p:blipFill>
          <a:blip r:embed="rId4"/>
          <a:stretch>
            <a:fillRect/>
          </a:stretch>
        </p:blipFill>
        <p:spPr>
          <a:xfrm>
            <a:off x="5581307" y="4987779"/>
            <a:ext cx="1029386" cy="961239"/>
          </a:xfrm>
          <a:prstGeom prst="rect">
            <a:avLst/>
          </a:prstGeom>
        </p:spPr>
      </p:pic>
    </p:spTree>
    <p:extLst>
      <p:ext uri="{BB962C8B-B14F-4D97-AF65-F5344CB8AC3E}">
        <p14:creationId xmlns:p14="http://schemas.microsoft.com/office/powerpoint/2010/main" val="2501041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3945-EA56-1001-D426-D17180993315}"/>
            </a:ext>
          </a:extLst>
        </p:cNvPr>
        <p:cNvGrpSpPr/>
        <p:nvPr/>
      </p:nvGrpSpPr>
      <p:grpSpPr>
        <a:xfrm>
          <a:off x="0" y="0"/>
          <a:ext cx="0" cy="0"/>
          <a:chOff x="0" y="0"/>
          <a:chExt cx="0" cy="0"/>
        </a:xfrm>
      </p:grpSpPr>
      <p:pic>
        <p:nvPicPr>
          <p:cNvPr id="6" name="Afbeelding 5" descr="Afbeelding met zwart, silhouet&#10;&#10;Automatisch gegenereerde beschrijving">
            <a:extLst>
              <a:ext uri="{FF2B5EF4-FFF2-40B4-BE49-F238E27FC236}">
                <a16:creationId xmlns:a16="http://schemas.microsoft.com/office/drawing/2014/main" id="{8CF3B653-1CAF-A293-5C78-48FE9719F9C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0165FA4-420F-A95E-9D3B-FFA31609C03E}"/>
              </a:ext>
            </a:extLst>
          </p:cNvPr>
          <p:cNvSpPr>
            <a:spLocks noGrp="1"/>
          </p:cNvSpPr>
          <p:nvPr>
            <p:ph type="ctrTitle"/>
          </p:nvPr>
        </p:nvSpPr>
        <p:spPr>
          <a:xfrm>
            <a:off x="1070776" y="1087292"/>
            <a:ext cx="9882974" cy="580542"/>
          </a:xfrm>
        </p:spPr>
        <p:txBody>
          <a:bodyPr>
            <a:normAutofit fontScale="90000"/>
          </a:bodyPr>
          <a:lstStyle/>
          <a:p>
            <a:pPr algn="l"/>
            <a:r>
              <a:rPr lang="nl-NL" sz="3500" b="1" dirty="0">
                <a:solidFill>
                  <a:srgbClr val="0C2C65"/>
                </a:solidFill>
                <a:latin typeface="DM Sans 14pt" pitchFamily="2" charset="77"/>
              </a:rPr>
              <a:t>Marktconsultatie: Dijkkwartier en Spoorweghaven </a:t>
            </a:r>
            <a:r>
              <a:rPr lang="nl-NL" sz="3500" b="1" dirty="0" err="1">
                <a:solidFill>
                  <a:srgbClr val="0C2C65"/>
                </a:solidFill>
                <a:latin typeface="DM Sans 14pt" pitchFamily="2" charset="77"/>
              </a:rPr>
              <a:t>e.o</a:t>
            </a:r>
            <a:endParaRPr lang="nl-NL" sz="3500" b="1" dirty="0">
              <a:solidFill>
                <a:srgbClr val="0C2C65"/>
              </a:solidFill>
              <a:latin typeface="DM Sans 14pt" pitchFamily="2" charset="77"/>
            </a:endParaRPr>
          </a:p>
        </p:txBody>
      </p:sp>
      <p:sp>
        <p:nvSpPr>
          <p:cNvPr id="3" name="Ondertitel 2">
            <a:extLst>
              <a:ext uri="{FF2B5EF4-FFF2-40B4-BE49-F238E27FC236}">
                <a16:creationId xmlns:a16="http://schemas.microsoft.com/office/drawing/2014/main" id="{950216BF-E1ED-FE6A-8131-1EF93A6B1446}"/>
              </a:ext>
            </a:extLst>
          </p:cNvPr>
          <p:cNvSpPr>
            <a:spLocks noGrp="1"/>
          </p:cNvSpPr>
          <p:nvPr>
            <p:ph type="subTitle" idx="1"/>
          </p:nvPr>
        </p:nvSpPr>
        <p:spPr>
          <a:xfrm>
            <a:off x="1131736" y="2244049"/>
            <a:ext cx="9144000" cy="3629701"/>
          </a:xfrm>
        </p:spPr>
        <p:txBody>
          <a:bodyPr>
            <a:normAutofit lnSpcReduction="10000"/>
          </a:bodyPr>
          <a:lstStyle/>
          <a:p>
            <a:pPr marL="285750" indent="-285750" algn="l">
              <a:buFont typeface="Arial" panose="020B0604020202020204" pitchFamily="34" charset="0"/>
              <a:buChar char="•"/>
            </a:pPr>
            <a:r>
              <a:rPr lang="nl-NL" sz="1600" dirty="0">
                <a:ea typeface="Lato" panose="020F0502020204030203" pitchFamily="34" charset="0"/>
                <a:cs typeface="Lato" panose="020F0502020204030203" pitchFamily="34" charset="0"/>
              </a:rPr>
              <a:t>Den Helder heeft ruimte om te groeien</a:t>
            </a:r>
            <a:br>
              <a:rPr lang="nl-NL" sz="1600" dirty="0">
                <a:ea typeface="Lato" panose="020F0502020204030203" pitchFamily="34" charset="0"/>
                <a:cs typeface="Lato" panose="020F0502020204030203" pitchFamily="34" charset="0"/>
              </a:rPr>
            </a:br>
            <a:r>
              <a:rPr lang="nl-NL" sz="1600" dirty="0">
                <a:ea typeface="Lato" panose="020F0502020204030203" pitchFamily="34" charset="0"/>
                <a:cs typeface="Lato" panose="020F0502020204030203" pitchFamily="34" charset="0"/>
              </a:rPr>
              <a:t>- in het hogere marktsegment</a:t>
            </a:r>
            <a:br>
              <a:rPr lang="nl-NL" sz="1600" dirty="0">
                <a:ea typeface="Lato" panose="020F0502020204030203" pitchFamily="34" charset="0"/>
                <a:cs typeface="Lato" panose="020F0502020204030203" pitchFamily="34" charset="0"/>
              </a:rPr>
            </a:br>
            <a:r>
              <a:rPr lang="nl-NL" sz="1600" dirty="0">
                <a:ea typeface="Lato" panose="020F0502020204030203" pitchFamily="34" charset="0"/>
                <a:cs typeface="Lato" panose="020F0502020204030203" pitchFamily="34" charset="0"/>
              </a:rPr>
              <a:t>- in het centrum</a:t>
            </a:r>
            <a:br>
              <a:rPr lang="nl-NL" sz="1600" dirty="0">
                <a:ea typeface="Lato" panose="020F0502020204030203" pitchFamily="34" charset="0"/>
                <a:cs typeface="Lato" panose="020F0502020204030203" pitchFamily="34" charset="0"/>
              </a:rPr>
            </a:br>
            <a:r>
              <a:rPr lang="nl-NL" sz="1600" dirty="0">
                <a:ea typeface="Lato" panose="020F0502020204030203" pitchFamily="34" charset="0"/>
                <a:cs typeface="Lato" panose="020F0502020204030203" pitchFamily="34" charset="0"/>
              </a:rPr>
              <a:t>- in aantrekkingskracht</a:t>
            </a:r>
          </a:p>
          <a:p>
            <a:pPr marL="285750" indent="-285750" algn="l">
              <a:buFont typeface="Arial" panose="020B0604020202020204" pitchFamily="34" charset="0"/>
              <a:buChar char="•"/>
            </a:pPr>
            <a:r>
              <a:rPr lang="nl-NL" sz="1600" dirty="0">
                <a:ea typeface="Lato" panose="020F0502020204030203" pitchFamily="34" charset="0"/>
                <a:cs typeface="Lato" panose="020F0502020204030203" pitchFamily="34" charset="0"/>
              </a:rPr>
              <a:t>De gemeente heeft grondposities</a:t>
            </a:r>
          </a:p>
          <a:p>
            <a:pPr marL="285750" indent="-285750" algn="l">
              <a:buFont typeface="Arial" panose="020B0604020202020204" pitchFamily="34" charset="0"/>
              <a:buChar char="•"/>
            </a:pPr>
            <a:r>
              <a:rPr lang="nl-NL" sz="1600" dirty="0">
                <a:ea typeface="Lato" panose="020F0502020204030203" pitchFamily="34" charset="0"/>
                <a:cs typeface="Lato" panose="020F0502020204030203" pitchFamily="34" charset="0"/>
              </a:rPr>
              <a:t>De corporatie heeft ambitie, en behoefte aan samenwerking</a:t>
            </a:r>
          </a:p>
          <a:p>
            <a:pPr marL="285750" indent="-285750" algn="l">
              <a:buFont typeface="Arial" panose="020B0604020202020204" pitchFamily="34" charset="0"/>
              <a:buChar char="•"/>
            </a:pPr>
            <a:r>
              <a:rPr lang="nl-NL" sz="1600" dirty="0">
                <a:ea typeface="Lato" panose="020F0502020204030203" pitchFamily="34" charset="0"/>
                <a:cs typeface="Lato" panose="020F0502020204030203" pitchFamily="34" charset="0"/>
              </a:rPr>
              <a:t>Zeestad is een bewezen deskundige partner</a:t>
            </a:r>
          </a:p>
          <a:p>
            <a:pPr algn="l"/>
            <a:endParaRPr lang="nl-NL" sz="1600" dirty="0">
              <a:solidFill>
                <a:srgbClr val="0E1322"/>
              </a:solidFill>
            </a:endParaRPr>
          </a:p>
          <a:p>
            <a:pPr algn="l"/>
            <a:r>
              <a:rPr lang="nl-NL" sz="1600" dirty="0">
                <a:solidFill>
                  <a:srgbClr val="0E1322"/>
                </a:solidFill>
              </a:rPr>
              <a:t>Twee concrete projecten </a:t>
            </a:r>
          </a:p>
          <a:p>
            <a:pPr marL="285750" indent="-285750" algn="l">
              <a:buFont typeface="Arial" panose="020B0604020202020204" pitchFamily="34" charset="0"/>
              <a:buChar char="•"/>
            </a:pPr>
            <a:r>
              <a:rPr lang="nl-NL" sz="1600" dirty="0">
                <a:solidFill>
                  <a:srgbClr val="0E1322"/>
                </a:solidFill>
              </a:rPr>
              <a:t>raadsbesluit Dijkkwartier november 2024 en </a:t>
            </a:r>
          </a:p>
          <a:p>
            <a:pPr marL="285750" indent="-285750" algn="l">
              <a:buFont typeface="Arial" panose="020B0604020202020204" pitchFamily="34" charset="0"/>
              <a:buChar char="•"/>
            </a:pPr>
            <a:r>
              <a:rPr lang="nl-NL" sz="1600" dirty="0">
                <a:solidFill>
                  <a:srgbClr val="0E1322"/>
                </a:solidFill>
              </a:rPr>
              <a:t>Raadsbesluit Spoorweghaven </a:t>
            </a:r>
            <a:r>
              <a:rPr lang="nl-NL" sz="1600" dirty="0" err="1">
                <a:solidFill>
                  <a:srgbClr val="0E1322"/>
                </a:solidFill>
              </a:rPr>
              <a:t>e.o</a:t>
            </a:r>
            <a:r>
              <a:rPr lang="nl-NL" sz="1600" dirty="0">
                <a:solidFill>
                  <a:srgbClr val="0E1322"/>
                </a:solidFill>
              </a:rPr>
              <a:t> september 2025</a:t>
            </a:r>
          </a:p>
          <a:p>
            <a:pPr marL="285750" indent="-285750" algn="l">
              <a:buFont typeface="Arial" panose="020B0604020202020204" pitchFamily="34" charset="0"/>
              <a:buChar char="•"/>
            </a:pPr>
            <a:r>
              <a:rPr lang="nl-NL" sz="1600" b="1" dirty="0" err="1">
                <a:solidFill>
                  <a:srgbClr val="0E1322"/>
                </a:solidFill>
              </a:rPr>
              <a:t>Tenderned</a:t>
            </a:r>
            <a:r>
              <a:rPr lang="nl-NL" sz="1600" b="1" dirty="0">
                <a:solidFill>
                  <a:srgbClr val="0E1322"/>
                </a:solidFill>
              </a:rPr>
              <a:t>: Openbare marktconsultatie t/m 4 november a.s. </a:t>
            </a:r>
          </a:p>
          <a:p>
            <a:pPr algn="l"/>
            <a:endParaRPr lang="nl-NL" sz="1600" dirty="0">
              <a:solidFill>
                <a:srgbClr val="0E1322"/>
              </a:solidFill>
              <a:latin typeface="Outfit Light" pitchFamily="2" charset="0"/>
            </a:endParaRPr>
          </a:p>
          <a:p>
            <a:pPr marL="342900" indent="-342900" algn="l">
              <a:buFont typeface="Arial" panose="020B0604020202020204" pitchFamily="34" charset="0"/>
              <a:buChar char="•"/>
            </a:pPr>
            <a:endParaRPr lang="nl-NL" sz="1600" dirty="0">
              <a:solidFill>
                <a:srgbClr val="0E1322"/>
              </a:solidFill>
              <a:latin typeface="Outfit Light" pitchFamily="2" charset="0"/>
            </a:endParaRPr>
          </a:p>
          <a:p>
            <a:pPr marL="342900" indent="-342900" algn="l">
              <a:buFont typeface="Arial" panose="020B0604020202020204" pitchFamily="34" charset="0"/>
              <a:buChar char="•"/>
            </a:pPr>
            <a:endParaRPr lang="nl-NL" sz="1600" dirty="0">
              <a:solidFill>
                <a:srgbClr val="0E1322"/>
              </a:solidFill>
              <a:latin typeface="Outfit Light" pitchFamily="2" charset="0"/>
            </a:endParaRPr>
          </a:p>
        </p:txBody>
      </p:sp>
      <p:pic>
        <p:nvPicPr>
          <p:cNvPr id="7" name="Afbeelding 6" descr="Afbeelding met Graphics, grafische vormgeving, Lettertype, ontwerp&#10;&#10;Automatisch gegenereerde beschrijving">
            <a:extLst>
              <a:ext uri="{FF2B5EF4-FFF2-40B4-BE49-F238E27FC236}">
                <a16:creationId xmlns:a16="http://schemas.microsoft.com/office/drawing/2014/main" id="{9DF9660D-8E13-C0D5-EFDB-B7CD8461CE58}"/>
              </a:ext>
            </a:extLst>
          </p:cNvPr>
          <p:cNvPicPr>
            <a:picLocks noChangeAspect="1"/>
          </p:cNvPicPr>
          <p:nvPr/>
        </p:nvPicPr>
        <p:blipFill>
          <a:blip r:embed="rId4"/>
          <a:stretch>
            <a:fillRect/>
          </a:stretch>
        </p:blipFill>
        <p:spPr>
          <a:xfrm>
            <a:off x="10805823" y="5613304"/>
            <a:ext cx="861900" cy="804841"/>
          </a:xfrm>
          <a:prstGeom prst="rect">
            <a:avLst/>
          </a:prstGeom>
        </p:spPr>
      </p:pic>
      <p:sp>
        <p:nvSpPr>
          <p:cNvPr id="8" name="Ondertitel 2">
            <a:extLst>
              <a:ext uri="{FF2B5EF4-FFF2-40B4-BE49-F238E27FC236}">
                <a16:creationId xmlns:a16="http://schemas.microsoft.com/office/drawing/2014/main" id="{4D480161-4F3C-0EB6-E388-B44B232C976B}"/>
              </a:ext>
            </a:extLst>
          </p:cNvPr>
          <p:cNvSpPr txBox="1">
            <a:spLocks/>
          </p:cNvSpPr>
          <p:nvPr/>
        </p:nvSpPr>
        <p:spPr>
          <a:xfrm>
            <a:off x="1062826" y="1790199"/>
            <a:ext cx="7524584" cy="7938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nl-NL" sz="1800" dirty="0">
                <a:ea typeface="Lato" panose="020F0502020204030203" pitchFamily="34" charset="0"/>
                <a:cs typeface="Lato" panose="020F0502020204030203" pitchFamily="34" charset="0"/>
              </a:rPr>
              <a:t>Kansen voor een ontwikkelaar in Den Helder</a:t>
            </a:r>
            <a:endParaRPr lang="nl-NL" sz="1800" dirty="0">
              <a:solidFill>
                <a:srgbClr val="0E1322"/>
              </a:solidFill>
            </a:endParaRPr>
          </a:p>
        </p:txBody>
      </p:sp>
    </p:spTree>
    <p:extLst>
      <p:ext uri="{BB962C8B-B14F-4D97-AF65-F5344CB8AC3E}">
        <p14:creationId xmlns:p14="http://schemas.microsoft.com/office/powerpoint/2010/main" val="2264385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BC3B4-D98A-6AF7-B97A-BADE6223FB6C}"/>
              </a:ext>
            </a:extLst>
          </p:cNvPr>
          <p:cNvSpPr>
            <a:spLocks noGrp="1"/>
          </p:cNvSpPr>
          <p:nvPr>
            <p:ph type="title"/>
          </p:nvPr>
        </p:nvSpPr>
        <p:spPr/>
        <p:txBody>
          <a:bodyPr/>
          <a:lstStyle/>
          <a:p>
            <a:endParaRPr lang="nl-NL"/>
          </a:p>
        </p:txBody>
      </p:sp>
      <p:pic>
        <p:nvPicPr>
          <p:cNvPr id="4" name="Picture 2" descr="A_22 - Photo">
            <a:extLst>
              <a:ext uri="{FF2B5EF4-FFF2-40B4-BE49-F238E27FC236}">
                <a16:creationId xmlns:a16="http://schemas.microsoft.com/office/drawing/2014/main" id="{FAC16867-41A6-C9A8-85E4-CEE1854F2908}"/>
              </a:ext>
            </a:extLst>
          </p:cNvPr>
          <p:cNvPicPr>
            <a:picLocks noGrp="1" noChangeAspect="1"/>
          </p:cNvPicPr>
          <p:nvPr isPhoto="1">
            <p:ph idx="1"/>
          </p:nvPr>
        </p:nvPicPr>
        <p:blipFill>
          <a:blip r:embed="rId3" cstate="print">
            <a:lum/>
            <a:alphaModFix amt="90000"/>
            <a:extLst>
              <a:ext uri="{28A0092B-C50C-407E-A947-70E740481C1C}">
                <a14:useLocalDpi xmlns:a14="http://schemas.microsoft.com/office/drawing/2010/main" val="0"/>
              </a:ext>
            </a:extLst>
          </a:blip>
          <a:stretch>
            <a:fillRect/>
          </a:stretch>
        </p:blipFill>
        <p:spPr>
          <a:xfrm>
            <a:off x="0" y="0"/>
            <a:ext cx="12187890" cy="6858000"/>
          </a:xfrm>
          <a:prstGeom prst="rect">
            <a:avLst/>
          </a:prstGeom>
        </p:spPr>
      </p:pic>
      <p:pic>
        <p:nvPicPr>
          <p:cNvPr id="3" name="Picture 3">
            <a:extLst>
              <a:ext uri="{FF2B5EF4-FFF2-40B4-BE49-F238E27FC236}">
                <a16:creationId xmlns:a16="http://schemas.microsoft.com/office/drawing/2014/main" id="{5A93C413-C12C-0E99-1E03-6CD139088F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99" t="1416" r="1743"/>
          <a:stretch/>
        </p:blipFill>
        <p:spPr>
          <a:xfrm>
            <a:off x="7346950" y="3902996"/>
            <a:ext cx="4603749" cy="2810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el 1">
            <a:extLst>
              <a:ext uri="{FF2B5EF4-FFF2-40B4-BE49-F238E27FC236}">
                <a16:creationId xmlns:a16="http://schemas.microsoft.com/office/drawing/2014/main" id="{61AA4D37-C8EF-2468-61C9-A1919A6FE34F}"/>
              </a:ext>
            </a:extLst>
          </p:cNvPr>
          <p:cNvSpPr txBox="1">
            <a:spLocks/>
          </p:cNvSpPr>
          <p:nvPr/>
        </p:nvSpPr>
        <p:spPr>
          <a:xfrm>
            <a:off x="645326" y="447364"/>
            <a:ext cx="9882974" cy="5805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500" b="1" dirty="0">
                <a:solidFill>
                  <a:srgbClr val="0C2C65"/>
                </a:solidFill>
                <a:latin typeface="DM Sans 14pt" pitchFamily="2" charset="77"/>
              </a:rPr>
              <a:t>Marktconsultatie: Dijkkwartier</a:t>
            </a:r>
          </a:p>
        </p:txBody>
      </p:sp>
      <p:pic>
        <p:nvPicPr>
          <p:cNvPr id="7" name="Afbeelding 6" descr="Afbeelding met tekst, schermopname, Lettertype, nummer&#10;&#10;Door AI gegenereerde inhoud is mogelijk onjuist.">
            <a:extLst>
              <a:ext uri="{FF2B5EF4-FFF2-40B4-BE49-F238E27FC236}">
                <a16:creationId xmlns:a16="http://schemas.microsoft.com/office/drawing/2014/main" id="{E96EAA8E-C731-FEAF-A391-B5019B580F06}"/>
              </a:ext>
            </a:extLst>
          </p:cNvPr>
          <p:cNvPicPr>
            <a:picLocks noChangeAspect="1"/>
          </p:cNvPicPr>
          <p:nvPr/>
        </p:nvPicPr>
        <p:blipFill>
          <a:blip r:embed="rId5"/>
          <a:stretch>
            <a:fillRect/>
          </a:stretch>
        </p:blipFill>
        <p:spPr>
          <a:xfrm>
            <a:off x="3073400" y="3745021"/>
            <a:ext cx="3911600" cy="2968940"/>
          </a:xfrm>
          <a:prstGeom prst="rect">
            <a:avLst/>
          </a:prstGeom>
        </p:spPr>
      </p:pic>
    </p:spTree>
    <p:extLst>
      <p:ext uri="{BB962C8B-B14F-4D97-AF65-F5344CB8AC3E}">
        <p14:creationId xmlns:p14="http://schemas.microsoft.com/office/powerpoint/2010/main" val="2619649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0BE38-CA09-D62E-B6C4-1FEF76F1026F}"/>
              </a:ext>
            </a:extLst>
          </p:cNvPr>
          <p:cNvSpPr>
            <a:spLocks noGrp="1"/>
          </p:cNvSpPr>
          <p:nvPr>
            <p:ph type="title"/>
          </p:nvPr>
        </p:nvSpPr>
        <p:spPr/>
        <p:txBody>
          <a:bodyPr/>
          <a:lstStyle/>
          <a:p>
            <a:endParaRPr lang="nl-NL"/>
          </a:p>
        </p:txBody>
      </p:sp>
      <p:pic>
        <p:nvPicPr>
          <p:cNvPr id="5" name="Tijdelijke aanduiding voor inhoud 4" descr="Afbeelding met buitenshuis, hemel, water, gebouw&#10;&#10;Door AI gegenereerde inhoud is mogelijk onjuist.">
            <a:extLst>
              <a:ext uri="{FF2B5EF4-FFF2-40B4-BE49-F238E27FC236}">
                <a16:creationId xmlns:a16="http://schemas.microsoft.com/office/drawing/2014/main" id="{1AA6C348-A11D-B685-6E7D-582B0544715D}"/>
              </a:ext>
            </a:extLst>
          </p:cNvPr>
          <p:cNvPicPr>
            <a:picLocks noGrp="1" noChangeAspect="1"/>
          </p:cNvPicPr>
          <p:nvPr>
            <p:ph idx="1"/>
          </p:nvPr>
        </p:nvPicPr>
        <p:blipFill>
          <a:blip r:embed="rId2"/>
          <a:stretch>
            <a:fillRect/>
          </a:stretch>
        </p:blipFill>
        <p:spPr>
          <a:xfrm>
            <a:off x="0" y="-1106546"/>
            <a:ext cx="12192000" cy="7964546"/>
          </a:xfrm>
        </p:spPr>
      </p:pic>
      <p:sp>
        <p:nvSpPr>
          <p:cNvPr id="3" name="Titel 1">
            <a:extLst>
              <a:ext uri="{FF2B5EF4-FFF2-40B4-BE49-F238E27FC236}">
                <a16:creationId xmlns:a16="http://schemas.microsoft.com/office/drawing/2014/main" id="{9A219C52-C49C-D7F2-C8E9-D00546ECF60A}"/>
              </a:ext>
            </a:extLst>
          </p:cNvPr>
          <p:cNvSpPr txBox="1">
            <a:spLocks/>
          </p:cNvSpPr>
          <p:nvPr/>
        </p:nvSpPr>
        <p:spPr>
          <a:xfrm>
            <a:off x="274956" y="441014"/>
            <a:ext cx="9882974" cy="5805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500" b="1" dirty="0">
                <a:solidFill>
                  <a:schemeClr val="bg1"/>
                </a:solidFill>
                <a:latin typeface="DM Sans 14pt" pitchFamily="2" charset="77"/>
              </a:rPr>
              <a:t>Marktconsultatie:  Spoorweghaven </a:t>
            </a:r>
            <a:r>
              <a:rPr lang="nl-NL" sz="3500" b="1" dirty="0" err="1">
                <a:solidFill>
                  <a:schemeClr val="bg1"/>
                </a:solidFill>
                <a:latin typeface="DM Sans 14pt" pitchFamily="2" charset="77"/>
              </a:rPr>
              <a:t>e.o</a:t>
            </a:r>
            <a:endParaRPr lang="nl-NL" sz="3500" b="1" dirty="0">
              <a:solidFill>
                <a:schemeClr val="bg1"/>
              </a:solidFill>
              <a:latin typeface="DM Sans 14pt" pitchFamily="2" charset="77"/>
            </a:endParaRPr>
          </a:p>
        </p:txBody>
      </p:sp>
      <p:pic>
        <p:nvPicPr>
          <p:cNvPr id="4" name="Afbeelding 3">
            <a:extLst>
              <a:ext uri="{FF2B5EF4-FFF2-40B4-BE49-F238E27FC236}">
                <a16:creationId xmlns:a16="http://schemas.microsoft.com/office/drawing/2014/main" id="{3CD670E3-F3C9-8934-F1E1-B47D5A9D1885}"/>
              </a:ext>
            </a:extLst>
          </p:cNvPr>
          <p:cNvPicPr>
            <a:picLocks noChangeAspect="1"/>
          </p:cNvPicPr>
          <p:nvPr/>
        </p:nvPicPr>
        <p:blipFill rotWithShape="1">
          <a:blip r:embed="rId3">
            <a:extLst>
              <a:ext uri="{28A0092B-C50C-407E-A947-70E740481C1C}">
                <a14:useLocalDpi xmlns:a14="http://schemas.microsoft.com/office/drawing/2010/main" val="0"/>
              </a:ext>
            </a:extLst>
          </a:blip>
          <a:srcRect l="30198" r="14823"/>
          <a:stretch>
            <a:fillRect/>
          </a:stretch>
        </p:blipFill>
        <p:spPr bwMode="auto">
          <a:xfrm>
            <a:off x="9067800" y="2714443"/>
            <a:ext cx="2849244" cy="3665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Afbeelding 6" descr="Afbeelding met tekst, schermopname, Lettertype, nummer&#10;&#10;Door AI gegenereerde inhoud is mogelijk onjuist.">
            <a:extLst>
              <a:ext uri="{FF2B5EF4-FFF2-40B4-BE49-F238E27FC236}">
                <a16:creationId xmlns:a16="http://schemas.microsoft.com/office/drawing/2014/main" id="{1CC6743C-A25D-AC78-6C1F-63189179BAAA}"/>
              </a:ext>
            </a:extLst>
          </p:cNvPr>
          <p:cNvPicPr>
            <a:picLocks noChangeAspect="1"/>
          </p:cNvPicPr>
          <p:nvPr/>
        </p:nvPicPr>
        <p:blipFill>
          <a:blip r:embed="rId4"/>
          <a:stretch>
            <a:fillRect/>
          </a:stretch>
        </p:blipFill>
        <p:spPr>
          <a:xfrm>
            <a:off x="8051800" y="375318"/>
            <a:ext cx="3865244" cy="2025652"/>
          </a:xfrm>
          <a:prstGeom prst="rect">
            <a:avLst/>
          </a:prstGeom>
        </p:spPr>
      </p:pic>
    </p:spTree>
    <p:extLst>
      <p:ext uri="{BB962C8B-B14F-4D97-AF65-F5344CB8AC3E}">
        <p14:creationId xmlns:p14="http://schemas.microsoft.com/office/powerpoint/2010/main" val="3714861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B53B9-1C62-EFD1-C745-1134CCC6BA11}"/>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C177233C-BAED-DFED-5DB8-17A1AC64C8F4}"/>
              </a:ext>
            </a:extLst>
          </p:cNvPr>
          <p:cNvSpPr/>
          <p:nvPr/>
        </p:nvSpPr>
        <p:spPr>
          <a:xfrm>
            <a:off x="-5963" y="852452"/>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E3206C49-01E7-E41F-FDE4-D11F5351A13C}"/>
              </a:ext>
            </a:extLst>
          </p:cNvPr>
          <p:cNvSpPr/>
          <p:nvPr/>
        </p:nvSpPr>
        <p:spPr>
          <a:xfrm>
            <a:off x="-158" y="-3048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Versnellingstafel </a:t>
            </a:r>
            <a:r>
              <a:rPr lang="nl-NL" sz="2000" err="1">
                <a:solidFill>
                  <a:schemeClr val="bg1"/>
                </a:solidFill>
                <a:latin typeface="Century Gothic"/>
              </a:rPr>
              <a:t>WoonKopLopers</a:t>
            </a:r>
            <a:endParaRPr lang="nl-NL" sz="2000">
              <a:solidFill>
                <a:schemeClr val="bg1"/>
              </a:solidFill>
              <a:latin typeface="Century Gothic"/>
            </a:endParaRPr>
          </a:p>
        </p:txBody>
      </p:sp>
      <p:sp>
        <p:nvSpPr>
          <p:cNvPr id="22" name="Tekstvak 1">
            <a:extLst>
              <a:ext uri="{FF2B5EF4-FFF2-40B4-BE49-F238E27FC236}">
                <a16:creationId xmlns:a16="http://schemas.microsoft.com/office/drawing/2014/main" id="{FBB42FF5-023E-4538-2789-A07ADAB91E0A}"/>
              </a:ext>
            </a:extLst>
          </p:cNvPr>
          <p:cNvSpPr txBox="1"/>
          <p:nvPr/>
        </p:nvSpPr>
        <p:spPr>
          <a:xfrm>
            <a:off x="6030689" y="205775"/>
            <a:ext cx="6087567" cy="461665"/>
          </a:xfrm>
          <a:prstGeom prst="rect">
            <a:avLst/>
          </a:prstGeom>
          <a:noFill/>
        </p:spPr>
        <p:txBody>
          <a:bodyPr wrap="square" lIns="91440" tIns="45720" rIns="91440" bIns="45720" rtlCol="0" anchor="t">
            <a:spAutoFit/>
          </a:bodyPr>
          <a:lstStyle/>
          <a:p>
            <a:pPr algn="ctr"/>
            <a:r>
              <a:rPr lang="nl-NL" sz="2400">
                <a:latin typeface="Century Gothic"/>
              </a:rPr>
              <a:t>Ons programma</a:t>
            </a:r>
          </a:p>
        </p:txBody>
      </p:sp>
      <p:sp>
        <p:nvSpPr>
          <p:cNvPr id="26" name="Actieknop: Aangepast 4">
            <a:hlinkClick r:id="" action="ppaction://noaction" highlightClick="1"/>
            <a:extLst>
              <a:ext uri="{FF2B5EF4-FFF2-40B4-BE49-F238E27FC236}">
                <a16:creationId xmlns:a16="http://schemas.microsoft.com/office/drawing/2014/main" id="{48F4FD9C-8002-1A2C-740F-60D294E11E37}"/>
              </a:ext>
            </a:extLst>
          </p:cNvPr>
          <p:cNvSpPr/>
          <p:nvPr/>
        </p:nvSpPr>
        <p:spPr>
          <a:xfrm>
            <a:off x="3557116" y="1172090"/>
            <a:ext cx="8242420" cy="5250575"/>
          </a:xfrm>
          <a:prstGeom prst="actionButtonBlank">
            <a:avLst/>
          </a:prstGeom>
          <a:solidFill>
            <a:srgbClr val="1C6D8D"/>
          </a:solidFill>
          <a:ln w="101600">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7" name="Tekstvak 1">
            <a:extLst>
              <a:ext uri="{FF2B5EF4-FFF2-40B4-BE49-F238E27FC236}">
                <a16:creationId xmlns:a16="http://schemas.microsoft.com/office/drawing/2014/main" id="{D8D2670A-1FDC-45AF-728D-E747DC8D7107}"/>
              </a:ext>
            </a:extLst>
          </p:cNvPr>
          <p:cNvSpPr txBox="1"/>
          <p:nvPr/>
        </p:nvSpPr>
        <p:spPr>
          <a:xfrm>
            <a:off x="3622256" y="1715525"/>
            <a:ext cx="8117122" cy="3754874"/>
          </a:xfrm>
          <a:prstGeom prst="rect">
            <a:avLst/>
          </a:prstGeom>
          <a:noFill/>
        </p:spPr>
        <p:txBody>
          <a:bodyPr wrap="square" lIns="91440" tIns="45720" rIns="91440" bIns="45720" rtlCol="0" anchor="t">
            <a:spAutoFit/>
          </a:bodyPr>
          <a:lstStyle/>
          <a:p>
            <a:br>
              <a:rPr lang="nl-NL" dirty="0">
                <a:latin typeface="Century Gothic" panose="020B0502020202020204" pitchFamily="34" charset="0"/>
              </a:rPr>
            </a:br>
            <a:r>
              <a:rPr lang="nl-NL" sz="2000" b="1" dirty="0">
                <a:solidFill>
                  <a:schemeClr val="bg1"/>
                </a:solidFill>
                <a:latin typeface="Century Gothic"/>
              </a:rPr>
              <a:t>Welkom</a:t>
            </a:r>
            <a:br>
              <a:rPr lang="nl-NL" sz="2000" b="1" dirty="0">
                <a:latin typeface="Century Gothic"/>
              </a:rPr>
            </a:br>
            <a:endParaRPr lang="nl-NL" sz="2000" b="1">
              <a:solidFill>
                <a:schemeClr val="bg1"/>
              </a:solidFill>
              <a:latin typeface="Century Gothic"/>
            </a:endParaRPr>
          </a:p>
          <a:p>
            <a:pPr marL="457200" indent="-457200">
              <a:buAutoNum type="arabicPeriod"/>
            </a:pPr>
            <a:r>
              <a:rPr lang="nl-NL" sz="2000" b="1" dirty="0">
                <a:solidFill>
                  <a:schemeClr val="bg1"/>
                </a:solidFill>
                <a:latin typeface="Century Gothic"/>
              </a:rPr>
              <a:t>Investeringscapaciteit en programma woningcorporaties</a:t>
            </a:r>
            <a:endParaRPr lang="nl-NL" dirty="0">
              <a:solidFill>
                <a:schemeClr val="bg1"/>
              </a:solidFill>
              <a:latin typeface="Calibri" panose="020F0502020204030204"/>
              <a:ea typeface="Calibri"/>
              <a:cs typeface="Calibri"/>
            </a:endParaRPr>
          </a:p>
          <a:p>
            <a:pPr marL="457200" indent="-457200">
              <a:buAutoNum type="arabicPeriod"/>
            </a:pPr>
            <a:endParaRPr lang="nl-NL" sz="2000" dirty="0">
              <a:solidFill>
                <a:schemeClr val="bg1"/>
              </a:solidFill>
              <a:latin typeface="Century Gothic"/>
            </a:endParaRPr>
          </a:p>
          <a:p>
            <a:pPr marL="457200" indent="-457200">
              <a:buAutoNum type="arabicPeriod"/>
            </a:pPr>
            <a:r>
              <a:rPr lang="nl-NL" sz="2000" b="1" dirty="0">
                <a:solidFill>
                  <a:schemeClr val="bg1"/>
                </a:solidFill>
                <a:latin typeface="Century Gothic"/>
                <a:ea typeface="Calibri"/>
                <a:cs typeface="Calibri"/>
              </a:rPr>
              <a:t>Opgave en realisatie woningbouw</a:t>
            </a:r>
          </a:p>
          <a:p>
            <a:pPr marL="457200" indent="-457200">
              <a:buAutoNum type="arabicPeriod"/>
            </a:pPr>
            <a:endParaRPr lang="nl-NL" sz="2000" b="1">
              <a:solidFill>
                <a:schemeClr val="bg1"/>
              </a:solidFill>
              <a:latin typeface="Century Gothic"/>
            </a:endParaRPr>
          </a:p>
          <a:p>
            <a:pPr marL="457200" indent="-457200">
              <a:buAutoNum type="arabicPeriod"/>
            </a:pPr>
            <a:r>
              <a:rPr lang="nl-NL" sz="2000" b="1" dirty="0">
                <a:solidFill>
                  <a:schemeClr val="bg1"/>
                </a:solidFill>
                <a:latin typeface="Century Gothic"/>
              </a:rPr>
              <a:t>Terugkoppeling lokale versnellingstafels </a:t>
            </a:r>
            <a:r>
              <a:rPr lang="nl-NL" sz="2000" b="1" dirty="0" err="1">
                <a:solidFill>
                  <a:schemeClr val="bg1"/>
                </a:solidFill>
                <a:latin typeface="Century Gothic"/>
              </a:rPr>
              <a:t>WoonKopLopers</a:t>
            </a:r>
            <a:r>
              <a:rPr lang="nl-NL" sz="2000" b="1" dirty="0">
                <a:solidFill>
                  <a:schemeClr val="bg1"/>
                </a:solidFill>
                <a:latin typeface="Century Gothic"/>
              </a:rPr>
              <a:t> </a:t>
            </a:r>
            <a:endParaRPr lang="nl-NL" sz="2000" b="1">
              <a:solidFill>
                <a:schemeClr val="bg1"/>
              </a:solidFill>
              <a:latin typeface="Century Gothic"/>
            </a:endParaRPr>
          </a:p>
          <a:p>
            <a:pPr marL="457200" indent="-457200">
              <a:buAutoNum type="arabicPeriod"/>
            </a:pPr>
            <a:endParaRPr lang="nl-NL" sz="2000" b="1" dirty="0">
              <a:solidFill>
                <a:schemeClr val="bg1"/>
              </a:solidFill>
              <a:latin typeface="Century Gothic"/>
            </a:endParaRPr>
          </a:p>
          <a:p>
            <a:pPr marL="457200" indent="-457200">
              <a:buAutoNum type="arabicPeriod"/>
            </a:pPr>
            <a:r>
              <a:rPr lang="nl-NL" sz="2000" b="1" dirty="0">
                <a:solidFill>
                  <a:schemeClr val="bg1"/>
                </a:solidFill>
                <a:latin typeface="Century Gothic"/>
              </a:rPr>
              <a:t>Escalatie naar NHN/Rijk?</a:t>
            </a:r>
          </a:p>
          <a:p>
            <a:pPr marL="457200" indent="-457200">
              <a:buAutoNum type="arabicPeriod"/>
            </a:pPr>
            <a:endParaRPr lang="nl-NL" sz="2000" b="1" dirty="0">
              <a:solidFill>
                <a:schemeClr val="bg1"/>
              </a:solidFill>
              <a:latin typeface="Century Gothic"/>
            </a:endParaRPr>
          </a:p>
          <a:p>
            <a:r>
              <a:rPr lang="nl-NL" sz="2000" b="1" dirty="0">
                <a:solidFill>
                  <a:schemeClr val="bg1"/>
                </a:solidFill>
                <a:latin typeface="Century Gothic"/>
              </a:rPr>
              <a:t>Afronding</a:t>
            </a:r>
            <a:endParaRPr lang="nl-NL" sz="2000" b="1" dirty="0">
              <a:solidFill>
                <a:schemeClr val="bg1"/>
              </a:solidFill>
              <a:latin typeface="Century Gothic" panose="020B0502020202020204" pitchFamily="34" charset="0"/>
            </a:endParaRPr>
          </a:p>
        </p:txBody>
      </p:sp>
      <p:pic>
        <p:nvPicPr>
          <p:cNvPr id="5" name="Picture 4" descr="A building with balconies and trees&#10;&#10;Description automatically generated">
            <a:extLst>
              <a:ext uri="{FF2B5EF4-FFF2-40B4-BE49-F238E27FC236}">
                <a16:creationId xmlns:a16="http://schemas.microsoft.com/office/drawing/2014/main" id="{2E5A968C-6B7A-78DE-7E28-2FCBC68BA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491" y="4684248"/>
            <a:ext cx="2396547" cy="1797410"/>
          </a:xfrm>
          <a:prstGeom prst="rect">
            <a:avLst/>
          </a:prstGeom>
        </p:spPr>
      </p:pic>
      <p:pic>
        <p:nvPicPr>
          <p:cNvPr id="8" name="Picture 7" descr="A road with trees and a house&#10;&#10;Description automatically generated">
            <a:extLst>
              <a:ext uri="{FF2B5EF4-FFF2-40B4-BE49-F238E27FC236}">
                <a16:creationId xmlns:a16="http://schemas.microsoft.com/office/drawing/2014/main" id="{12A682BC-6CDC-5FCA-2064-46FA19B39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491" y="2906254"/>
            <a:ext cx="2416807" cy="1611357"/>
          </a:xfrm>
          <a:prstGeom prst="rect">
            <a:avLst/>
          </a:prstGeom>
        </p:spPr>
      </p:pic>
      <p:pic>
        <p:nvPicPr>
          <p:cNvPr id="10" name="Picture 9" descr="A building with a tree and flowers&#10;&#10;Description automatically generated">
            <a:extLst>
              <a:ext uri="{FF2B5EF4-FFF2-40B4-BE49-F238E27FC236}">
                <a16:creationId xmlns:a16="http://schemas.microsoft.com/office/drawing/2014/main" id="{9EAD07A2-4315-416D-7113-15156DEF4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491" y="1131780"/>
            <a:ext cx="2416791" cy="1611357"/>
          </a:xfrm>
          <a:prstGeom prst="rect">
            <a:avLst/>
          </a:prstGeom>
        </p:spPr>
      </p:pic>
    </p:spTree>
    <p:extLst>
      <p:ext uri="{BB962C8B-B14F-4D97-AF65-F5344CB8AC3E}">
        <p14:creationId xmlns:p14="http://schemas.microsoft.com/office/powerpoint/2010/main" val="208459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1776-214B-15BB-CDB6-746D24D4A6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2A1B82-214A-AAAF-F2C4-7CC57F7E495D}"/>
              </a:ext>
            </a:extLst>
          </p:cNvPr>
          <p:cNvSpPr>
            <a:spLocks noGrp="1"/>
          </p:cNvSpPr>
          <p:nvPr>
            <p:ph type="ctrTitle"/>
          </p:nvPr>
        </p:nvSpPr>
        <p:spPr>
          <a:xfrm>
            <a:off x="1070776" y="1087292"/>
            <a:ext cx="9265920" cy="580542"/>
          </a:xfrm>
        </p:spPr>
        <p:txBody>
          <a:bodyPr>
            <a:normAutofit/>
          </a:bodyPr>
          <a:lstStyle/>
          <a:p>
            <a:pPr algn="l"/>
            <a:r>
              <a:rPr lang="nl-NL" sz="3500" b="1" dirty="0">
                <a:solidFill>
                  <a:srgbClr val="0C2C65"/>
                </a:solidFill>
                <a:latin typeface="DM Sans 14pt" pitchFamily="2" charset="77"/>
              </a:rPr>
              <a:t>Vraag</a:t>
            </a:r>
          </a:p>
        </p:txBody>
      </p:sp>
      <p:pic>
        <p:nvPicPr>
          <p:cNvPr id="7" name="Afbeelding 6" descr="Afbeelding met Graphics, grafische vormgeving, Lettertype, ontwerp&#10;&#10;Automatisch gegenereerde beschrijving">
            <a:extLst>
              <a:ext uri="{FF2B5EF4-FFF2-40B4-BE49-F238E27FC236}">
                <a16:creationId xmlns:a16="http://schemas.microsoft.com/office/drawing/2014/main" id="{13A866EE-EF4C-C86C-1FD4-DB1AF93FE337}"/>
              </a:ext>
            </a:extLst>
          </p:cNvPr>
          <p:cNvPicPr>
            <a:picLocks noChangeAspect="1"/>
          </p:cNvPicPr>
          <p:nvPr/>
        </p:nvPicPr>
        <p:blipFill>
          <a:blip r:embed="rId3"/>
          <a:stretch>
            <a:fillRect/>
          </a:stretch>
        </p:blipFill>
        <p:spPr>
          <a:xfrm>
            <a:off x="10805823" y="5613304"/>
            <a:ext cx="861900" cy="804841"/>
          </a:xfrm>
          <a:prstGeom prst="rect">
            <a:avLst/>
          </a:prstGeom>
        </p:spPr>
      </p:pic>
      <p:sp>
        <p:nvSpPr>
          <p:cNvPr id="8" name="Ondertitel 2">
            <a:extLst>
              <a:ext uri="{FF2B5EF4-FFF2-40B4-BE49-F238E27FC236}">
                <a16:creationId xmlns:a16="http://schemas.microsoft.com/office/drawing/2014/main" id="{25A59D24-A8D0-DE40-AF74-138E4854A1FF}"/>
              </a:ext>
            </a:extLst>
          </p:cNvPr>
          <p:cNvSpPr txBox="1">
            <a:spLocks/>
          </p:cNvSpPr>
          <p:nvPr/>
        </p:nvSpPr>
        <p:spPr>
          <a:xfrm>
            <a:off x="1062826" y="1790198"/>
            <a:ext cx="7524584" cy="25405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nl-NL" sz="1800" dirty="0">
                <a:solidFill>
                  <a:srgbClr val="0E1322"/>
                </a:solidFill>
                <a:latin typeface="Lato" panose="020F0502020204030203" pitchFamily="34" charset="0"/>
                <a:ea typeface="Lato" panose="020F0502020204030203" pitchFamily="34" charset="0"/>
                <a:cs typeface="Lato" panose="020F0502020204030203" pitchFamily="34" charset="0"/>
              </a:rPr>
              <a:t>Opgave:</a:t>
            </a:r>
          </a:p>
          <a:p>
            <a:pPr marL="342900" indent="-342900" algn="l">
              <a:lnSpc>
                <a:spcPct val="110000"/>
              </a:lnSpc>
              <a:buAutoNum type="arabicPeriod"/>
            </a:pPr>
            <a:r>
              <a:rPr lang="nl-NL" sz="1800" dirty="0">
                <a:solidFill>
                  <a:srgbClr val="0E1322"/>
                </a:solidFill>
                <a:latin typeface="Lato" panose="020F0502020204030203" pitchFamily="34" charset="0"/>
                <a:ea typeface="Lato" panose="020F0502020204030203" pitchFamily="34" charset="0"/>
                <a:cs typeface="Lato" panose="020F0502020204030203" pitchFamily="34" charset="0"/>
              </a:rPr>
              <a:t>Vacature voor marktpartij</a:t>
            </a:r>
          </a:p>
          <a:p>
            <a:pPr marL="342900" indent="-342900" algn="l">
              <a:lnSpc>
                <a:spcPct val="110000"/>
              </a:lnSpc>
              <a:buAutoNum type="arabicPeriod"/>
            </a:pPr>
            <a:r>
              <a:rPr lang="nl-NL" sz="1800" dirty="0">
                <a:solidFill>
                  <a:srgbClr val="0E1322"/>
                </a:solidFill>
                <a:latin typeface="Lato" panose="020F0502020204030203" pitchFamily="34" charset="0"/>
                <a:ea typeface="Lato" panose="020F0502020204030203" pitchFamily="34" charset="0"/>
                <a:cs typeface="Lato" panose="020F0502020204030203" pitchFamily="34" charset="0"/>
              </a:rPr>
              <a:t>Echt vernieuwende nieuwbouw</a:t>
            </a:r>
            <a:endParaRPr lang="nl-NL" sz="1800" dirty="0">
              <a:solidFill>
                <a:srgbClr val="0E1322"/>
              </a:solidFill>
            </a:endParaRPr>
          </a:p>
        </p:txBody>
      </p:sp>
      <p:sp>
        <p:nvSpPr>
          <p:cNvPr id="10" name="Tekstvak 9">
            <a:extLst>
              <a:ext uri="{FF2B5EF4-FFF2-40B4-BE49-F238E27FC236}">
                <a16:creationId xmlns:a16="http://schemas.microsoft.com/office/drawing/2014/main" id="{AEAE5B8A-FC76-5D88-94F7-8EAF5A19E473}"/>
              </a:ext>
            </a:extLst>
          </p:cNvPr>
          <p:cNvSpPr txBox="1"/>
          <p:nvPr/>
        </p:nvSpPr>
        <p:spPr>
          <a:xfrm>
            <a:off x="1016000" y="3599683"/>
            <a:ext cx="8572500" cy="2198230"/>
          </a:xfrm>
          <a:prstGeom prst="rect">
            <a:avLst/>
          </a:prstGeom>
          <a:noFill/>
        </p:spPr>
        <p:txBody>
          <a:bodyPr wrap="square">
            <a:spAutoFit/>
          </a:bodyPr>
          <a:lstStyle/>
          <a:p>
            <a:pPr algn="l">
              <a:lnSpc>
                <a:spcPct val="110000"/>
              </a:lnSpc>
            </a:pPr>
            <a:r>
              <a:rPr lang="nl-NL" sz="1800" dirty="0">
                <a:latin typeface="Lato" panose="020F0502020204030203" pitchFamily="34" charset="0"/>
                <a:ea typeface="Lato" panose="020F0502020204030203" pitchFamily="34" charset="0"/>
                <a:cs typeface="Lato" panose="020F0502020204030203" pitchFamily="34" charset="0"/>
              </a:rPr>
              <a:t>Vraag:</a:t>
            </a:r>
          </a:p>
          <a:p>
            <a:pPr algn="l">
              <a:lnSpc>
                <a:spcPct val="110000"/>
              </a:lnSpc>
            </a:pPr>
            <a:r>
              <a:rPr lang="nl-NL" sz="1800" dirty="0">
                <a:latin typeface="Lato" panose="020F0502020204030203" pitchFamily="34" charset="0"/>
                <a:ea typeface="Lato" panose="020F0502020204030203" pitchFamily="34" charset="0"/>
                <a:cs typeface="Lato" panose="020F0502020204030203" pitchFamily="34" charset="0"/>
              </a:rPr>
              <a:t>Nu openbare marktconsultatie ingezet om met een marktpartij te kunnen versnellen:  andere manieren om partijen aan Den Helder te binden?</a:t>
            </a:r>
          </a:p>
          <a:p>
            <a:pPr algn="l">
              <a:lnSpc>
                <a:spcPct val="110000"/>
              </a:lnSpc>
            </a:pPr>
            <a:endParaRPr lang="nl-NL" dirty="0">
              <a:latin typeface="Lato" panose="020F0502020204030203" pitchFamily="34" charset="0"/>
              <a:ea typeface="Lato" panose="020F0502020204030203" pitchFamily="34" charset="0"/>
              <a:cs typeface="Lato" panose="020F0502020204030203" pitchFamily="34" charset="0"/>
            </a:endParaRPr>
          </a:p>
          <a:p>
            <a:pPr algn="l">
              <a:lnSpc>
                <a:spcPct val="110000"/>
              </a:lnSpc>
            </a:pPr>
            <a:endParaRPr lang="nl-NL" sz="1800" dirty="0">
              <a:latin typeface="Lato" panose="020F0502020204030203" pitchFamily="34" charset="0"/>
              <a:ea typeface="Lato" panose="020F0502020204030203" pitchFamily="34" charset="0"/>
              <a:cs typeface="Lato" panose="020F0502020204030203" pitchFamily="34" charset="0"/>
            </a:endParaRPr>
          </a:p>
          <a:p>
            <a:pPr algn="l">
              <a:lnSpc>
                <a:spcPct val="110000"/>
              </a:lnSpc>
            </a:pPr>
            <a:endParaRPr lang="nl-NL" dirty="0">
              <a:latin typeface="Lato" panose="020F0502020204030203" pitchFamily="34" charset="0"/>
              <a:ea typeface="Lato" panose="020F0502020204030203" pitchFamily="34" charset="0"/>
              <a:cs typeface="Lato" panose="020F0502020204030203" pitchFamily="34" charset="0"/>
            </a:endParaRPr>
          </a:p>
          <a:p>
            <a:pPr algn="l">
              <a:lnSpc>
                <a:spcPct val="110000"/>
              </a:lnSpc>
            </a:pPr>
            <a:r>
              <a:rPr lang="nl-NL" sz="1800" dirty="0">
                <a:latin typeface="Lato" panose="020F0502020204030203" pitchFamily="34" charset="0"/>
                <a:ea typeface="Lato" panose="020F0502020204030203" pitchFamily="34" charset="0"/>
                <a:cs typeface="Lato" panose="020F0502020204030203" pitchFamily="34" charset="0"/>
              </a:rPr>
              <a:t>MARICHEL WEEL: </a:t>
            </a:r>
            <a:r>
              <a:rPr lang="nl-NL" sz="1800" dirty="0">
                <a:latin typeface="Lato" panose="020F0502020204030203" pitchFamily="34" charset="0"/>
                <a:ea typeface="Lato" panose="020F0502020204030203" pitchFamily="34" charset="0"/>
                <a:cs typeface="Lato" panose="020F0502020204030203" pitchFamily="34" charset="0"/>
                <a:hlinkClick r:id="rId4"/>
              </a:rPr>
              <a:t>mweel@zeestad.nl</a:t>
            </a:r>
            <a:r>
              <a:rPr lang="nl-NL" sz="1800" dirty="0">
                <a:latin typeface="Lato" panose="020F0502020204030203" pitchFamily="34" charset="0"/>
                <a:ea typeface="Lato" panose="020F0502020204030203" pitchFamily="34" charset="0"/>
                <a:cs typeface="Lato" panose="020F0502020204030203" pitchFamily="34" charset="0"/>
              </a:rPr>
              <a:t>, 06-2788 3924</a:t>
            </a:r>
          </a:p>
        </p:txBody>
      </p:sp>
    </p:spTree>
    <p:extLst>
      <p:ext uri="{BB962C8B-B14F-4D97-AF65-F5344CB8AC3E}">
        <p14:creationId xmlns:p14="http://schemas.microsoft.com/office/powerpoint/2010/main" val="373447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4499C-C67A-A306-F841-FE76AD24676B}"/>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F91B8CF7-4D79-76F8-D737-D146AC77CADB}"/>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2FD41331-F29D-CDA8-BE2A-165781AFEF51}"/>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latin typeface="Century Gothic"/>
              </a:rPr>
              <a:t>4. Welke projecten door naar NHN?</a:t>
            </a:r>
            <a:endParaRPr lang="nl-NL" sz="2000">
              <a:latin typeface="Century Gothic" panose="020B0502020202020204" pitchFamily="34" charset="0"/>
            </a:endParaRPr>
          </a:p>
        </p:txBody>
      </p:sp>
      <p:sp>
        <p:nvSpPr>
          <p:cNvPr id="22" name="Tekstvak 1">
            <a:extLst>
              <a:ext uri="{FF2B5EF4-FFF2-40B4-BE49-F238E27FC236}">
                <a16:creationId xmlns:a16="http://schemas.microsoft.com/office/drawing/2014/main" id="{2DAD26D0-FC95-EFCF-CC1A-13428ECEFCD8}"/>
              </a:ext>
            </a:extLst>
          </p:cNvPr>
          <p:cNvSpPr txBox="1"/>
          <p:nvPr/>
        </p:nvSpPr>
        <p:spPr>
          <a:xfrm>
            <a:off x="6030688" y="205100"/>
            <a:ext cx="6087567" cy="461665"/>
          </a:xfrm>
          <a:prstGeom prst="rect">
            <a:avLst/>
          </a:prstGeom>
          <a:noFill/>
        </p:spPr>
        <p:txBody>
          <a:bodyPr wrap="square" lIns="91440" tIns="45720" rIns="91440" bIns="45720" rtlCol="0" anchor="t">
            <a:spAutoFit/>
          </a:bodyPr>
          <a:lstStyle/>
          <a:p>
            <a:pPr algn="ctr"/>
            <a:r>
              <a:rPr lang="nl-NL" sz="2400">
                <a:latin typeface="Century Gothic"/>
              </a:rPr>
              <a:t>Noord-Hollland Noord</a:t>
            </a:r>
            <a:endParaRPr lang="en-US"/>
          </a:p>
        </p:txBody>
      </p:sp>
      <p:pic>
        <p:nvPicPr>
          <p:cNvPr id="5" name="Picture 4" descr="A map of different colored areas&#10;&#10;Description automatically generated">
            <a:extLst>
              <a:ext uri="{FF2B5EF4-FFF2-40B4-BE49-F238E27FC236}">
                <a16:creationId xmlns:a16="http://schemas.microsoft.com/office/drawing/2014/main" id="{C9667585-F936-BB9A-FD4E-B30F61F27171}"/>
              </a:ext>
            </a:extLst>
          </p:cNvPr>
          <p:cNvPicPr>
            <a:picLocks noChangeAspect="1"/>
          </p:cNvPicPr>
          <p:nvPr/>
        </p:nvPicPr>
        <p:blipFill>
          <a:blip r:embed="rId3"/>
          <a:stretch>
            <a:fillRect/>
          </a:stretch>
        </p:blipFill>
        <p:spPr>
          <a:xfrm>
            <a:off x="9369834" y="2336224"/>
            <a:ext cx="2818572" cy="4517958"/>
          </a:xfrm>
          <a:prstGeom prst="rect">
            <a:avLst/>
          </a:prstGeom>
        </p:spPr>
      </p:pic>
      <p:sp>
        <p:nvSpPr>
          <p:cNvPr id="6" name="TextBox 5">
            <a:extLst>
              <a:ext uri="{FF2B5EF4-FFF2-40B4-BE49-F238E27FC236}">
                <a16:creationId xmlns:a16="http://schemas.microsoft.com/office/drawing/2014/main" id="{14C28B19-8266-3076-F4C1-BA51F9095AFB}"/>
              </a:ext>
            </a:extLst>
          </p:cNvPr>
          <p:cNvSpPr txBox="1"/>
          <p:nvPr/>
        </p:nvSpPr>
        <p:spPr>
          <a:xfrm>
            <a:off x="265203" y="1488782"/>
            <a:ext cx="9113523" cy="4832092"/>
          </a:xfrm>
          <a:prstGeom prst="rect">
            <a:avLst/>
          </a:prstGeom>
          <a:noFill/>
        </p:spPr>
        <p:txBody>
          <a:bodyPr wrap="square" lIns="91440" tIns="45720" rIns="91440" bIns="45720" rtlCol="0" anchor="t">
            <a:spAutoFit/>
          </a:bodyPr>
          <a:lstStyle/>
          <a:p>
            <a:r>
              <a:rPr lang="nl-NL" sz="2400" b="1" dirty="0">
                <a:latin typeface="Century Gothic"/>
              </a:rPr>
              <a:t>Escalatie naar Noord-Holland –Noord 13 november (én rijk)</a:t>
            </a:r>
          </a:p>
          <a:p>
            <a:endParaRPr lang="nl-NL" sz="2400" b="1" dirty="0">
              <a:latin typeface="Century Gothic"/>
            </a:endParaRPr>
          </a:p>
          <a:p>
            <a:pPr marL="457200" indent="-457200">
              <a:buAutoNum type="arabicPeriod"/>
            </a:pPr>
            <a:r>
              <a:rPr lang="nl-NL" sz="2000" dirty="0">
                <a:latin typeface="Century Gothic"/>
              </a:rPr>
              <a:t>Spuitzones: Noodzaak beleid en rekenregels op beleidsniveau. </a:t>
            </a:r>
            <a:endParaRPr lang="nl-NL" sz="2000">
              <a:latin typeface="Calibri" panose="020F0502020204030204"/>
              <a:ea typeface="Calibri"/>
              <a:cs typeface="Calibri"/>
            </a:endParaRPr>
          </a:p>
          <a:p>
            <a:r>
              <a:rPr lang="nl-NL" sz="2000" dirty="0">
                <a:latin typeface="Century Gothic"/>
              </a:rPr>
              <a:t>  (Bert van Delden -&gt; rijk)</a:t>
            </a:r>
            <a:endParaRPr lang="nl-NL" sz="2000">
              <a:ea typeface="Calibri"/>
              <a:cs typeface="Calibri"/>
            </a:endParaRPr>
          </a:p>
          <a:p>
            <a:pPr marL="457200" indent="-457200">
              <a:buAutoNum type="arabicPeriod"/>
            </a:pPr>
            <a:endParaRPr lang="nl-NL" sz="2000" dirty="0">
              <a:latin typeface="Century Gothic"/>
            </a:endParaRPr>
          </a:p>
          <a:p>
            <a:pPr marL="457200" indent="-457200">
              <a:buAutoNum type="arabicPeriod"/>
            </a:pPr>
            <a:r>
              <a:rPr lang="nl-NL" sz="2000" dirty="0">
                <a:latin typeface="Century Gothic"/>
              </a:rPr>
              <a:t>Stikstof: Noodzaak beleid bij het Rijk en de provincie en rekenregels. (Provincie én Rijk)</a:t>
            </a:r>
          </a:p>
          <a:p>
            <a:pPr marL="457200" indent="-457200">
              <a:buAutoNum type="arabicPeriod"/>
            </a:pPr>
            <a:endParaRPr lang="nl-NL" sz="2000" dirty="0">
              <a:latin typeface="Century Gothic"/>
            </a:endParaRPr>
          </a:p>
          <a:p>
            <a:pPr marL="457200" indent="-457200">
              <a:buAutoNum type="arabicPeriod"/>
            </a:pPr>
            <a:r>
              <a:rPr lang="nl-NL" sz="2000" dirty="0">
                <a:latin typeface="Century Gothic"/>
              </a:rPr>
              <a:t>Raad van State: </a:t>
            </a:r>
            <a:r>
              <a:rPr lang="nl-NL" sz="2000" dirty="0" err="1">
                <a:latin typeface="Century Gothic"/>
              </a:rPr>
              <a:t>Stappeland</a:t>
            </a:r>
            <a:r>
              <a:rPr lang="nl-NL" sz="2000" dirty="0">
                <a:latin typeface="Century Gothic"/>
              </a:rPr>
              <a:t> Texel verzoek om termijn 38 woningen. (Bert van Delden -&gt; rijk)</a:t>
            </a:r>
          </a:p>
          <a:p>
            <a:pPr marL="457200" indent="-457200">
              <a:buAutoNum type="arabicPeriod"/>
            </a:pPr>
            <a:endParaRPr lang="nl-NL" sz="2000" dirty="0">
              <a:latin typeface="Century Gothic"/>
            </a:endParaRPr>
          </a:p>
          <a:p>
            <a:pPr marL="457200" indent="-457200">
              <a:buAutoNum type="arabicPeriod"/>
            </a:pPr>
            <a:r>
              <a:rPr lang="nl-NL" sz="2000" dirty="0">
                <a:latin typeface="Century Gothic"/>
              </a:rPr>
              <a:t>Investeringscapaciteit corporaties: zonder corporaties wordt 30% sociaal bouwen (Wet Regie) een andere opgave, na 2030 puzzel in heel Nederland: Gezamenlijk standpunt formuleren voor lobby. (allen, Bert van Delden -&gt; rijk)</a:t>
            </a:r>
          </a:p>
        </p:txBody>
      </p:sp>
    </p:spTree>
    <p:extLst>
      <p:ext uri="{BB962C8B-B14F-4D97-AF65-F5344CB8AC3E}">
        <p14:creationId xmlns:p14="http://schemas.microsoft.com/office/powerpoint/2010/main" val="2377027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89A2-6D45-BE1A-1750-2A880B055B70}"/>
            </a:ext>
          </a:extLst>
        </p:cNvPr>
        <p:cNvGrpSpPr/>
        <p:nvPr/>
      </p:nvGrpSpPr>
      <p:grpSpPr>
        <a:xfrm>
          <a:off x="0" y="0"/>
          <a:ext cx="0" cy="0"/>
          <a:chOff x="0" y="0"/>
          <a:chExt cx="0" cy="0"/>
        </a:xfrm>
      </p:grpSpPr>
      <p:pic>
        <p:nvPicPr>
          <p:cNvPr id="6" name="Afbeelding 7" descr="Afbeelding met clipart&#10;&#10;Automatisch gegenereerde beschrijving">
            <a:extLst>
              <a:ext uri="{FF2B5EF4-FFF2-40B4-BE49-F238E27FC236}">
                <a16:creationId xmlns:a16="http://schemas.microsoft.com/office/drawing/2014/main" id="{2C0D5FD5-B965-02D2-9E97-4C9DFBB7D218}"/>
              </a:ext>
            </a:extLst>
          </p:cNvPr>
          <p:cNvPicPr>
            <a:picLocks noChangeAspect="1"/>
          </p:cNvPicPr>
          <p:nvPr/>
        </p:nvPicPr>
        <p:blipFill>
          <a:blip r:embed="rId3"/>
          <a:stretch>
            <a:fillRect/>
          </a:stretch>
        </p:blipFill>
        <p:spPr>
          <a:xfrm>
            <a:off x="5782426" y="907378"/>
            <a:ext cx="4453910" cy="5939152"/>
          </a:xfrm>
          <a:prstGeom prst="rect">
            <a:avLst/>
          </a:prstGeom>
        </p:spPr>
      </p:pic>
      <p:pic>
        <p:nvPicPr>
          <p:cNvPr id="16" name="Afbeelding 15" descr="Afbeelding met logo, Lettertype, symbool, Graphics&#10;&#10;Automatisch gegenereerde beschrijving">
            <a:extLst>
              <a:ext uri="{FF2B5EF4-FFF2-40B4-BE49-F238E27FC236}">
                <a16:creationId xmlns:a16="http://schemas.microsoft.com/office/drawing/2014/main" id="{B3BB912E-6CF8-31FF-DCD5-BFDC43B01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2" y="0"/>
            <a:ext cx="3463210" cy="1174707"/>
          </a:xfrm>
          <a:prstGeom prst="rect">
            <a:avLst/>
          </a:prstGeom>
        </p:spPr>
      </p:pic>
      <p:sp>
        <p:nvSpPr>
          <p:cNvPr id="17" name="Actieknop: Aangepast 16">
            <a:hlinkClick r:id="rId5" action="ppaction://hlinksldjump" highlightClick="1"/>
            <a:extLst>
              <a:ext uri="{FF2B5EF4-FFF2-40B4-BE49-F238E27FC236}">
                <a16:creationId xmlns:a16="http://schemas.microsoft.com/office/drawing/2014/main" id="{D557B9CD-D192-5BB0-1948-6332782E2C25}"/>
              </a:ext>
            </a:extLst>
          </p:cNvPr>
          <p:cNvSpPr/>
          <p:nvPr/>
        </p:nvSpPr>
        <p:spPr>
          <a:xfrm>
            <a:off x="2440226" y="825898"/>
            <a:ext cx="9751774" cy="80335"/>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pic>
        <p:nvPicPr>
          <p:cNvPr id="4" name="Picture 6">
            <a:extLst>
              <a:ext uri="{FF2B5EF4-FFF2-40B4-BE49-F238E27FC236}">
                <a16:creationId xmlns:a16="http://schemas.microsoft.com/office/drawing/2014/main" id="{1D5C4737-8355-40E5-B976-CAC685531591}"/>
              </a:ext>
            </a:extLst>
          </p:cNvPr>
          <p:cNvPicPr>
            <a:picLocks noChangeAspect="1"/>
          </p:cNvPicPr>
          <p:nvPr/>
        </p:nvPicPr>
        <p:blipFill rotWithShape="1">
          <a:blip r:embed="rId6">
            <a:extLst>
              <a:ext uri="{28A0092B-C50C-407E-A947-70E740481C1C}">
                <a14:useLocalDpi xmlns:a14="http://schemas.microsoft.com/office/drawing/2010/main" val="0"/>
              </a:ext>
            </a:extLst>
          </a:blip>
          <a:srcRect l="-1" t="7007" r="31086" b="1"/>
          <a:stretch/>
        </p:blipFill>
        <p:spPr bwMode="auto">
          <a:xfrm>
            <a:off x="4113721" y="6448485"/>
            <a:ext cx="3970020" cy="404495"/>
          </a:xfrm>
          <a:prstGeom prst="rect">
            <a:avLst/>
          </a:prstGeom>
          <a:ln>
            <a:noFill/>
          </a:ln>
          <a:extLst>
            <a:ext uri="{53640926-AAD7-44D8-BBD7-CCE9431645EC}">
              <a14:shadowObscured xmlns:a14="http://schemas.microsoft.com/office/drawing/2010/main"/>
            </a:ext>
          </a:extLst>
        </p:spPr>
      </p:pic>
      <p:sp>
        <p:nvSpPr>
          <p:cNvPr id="5" name="Actieknop: Aangepast 4">
            <a:hlinkClick r:id="" action="ppaction://noaction" highlightClick="1"/>
            <a:extLst>
              <a:ext uri="{FF2B5EF4-FFF2-40B4-BE49-F238E27FC236}">
                <a16:creationId xmlns:a16="http://schemas.microsoft.com/office/drawing/2014/main" id="{F9FCAAEB-D5DB-C0AA-5C03-10EBF1940F42}"/>
              </a:ext>
            </a:extLst>
          </p:cNvPr>
          <p:cNvSpPr/>
          <p:nvPr/>
        </p:nvSpPr>
        <p:spPr>
          <a:xfrm>
            <a:off x="937591" y="1830157"/>
            <a:ext cx="4760536" cy="1904637"/>
          </a:xfrm>
          <a:prstGeom prst="actionButtonBlank">
            <a:avLst/>
          </a:prstGeom>
          <a:solidFill>
            <a:srgbClr val="1C6D8D"/>
          </a:solidFill>
          <a:ln w="101600">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 name="Tekstvak 1">
            <a:extLst>
              <a:ext uri="{FF2B5EF4-FFF2-40B4-BE49-F238E27FC236}">
                <a16:creationId xmlns:a16="http://schemas.microsoft.com/office/drawing/2014/main" id="{BCBC94AC-6D5E-FB90-94B3-C4D59EB19561}"/>
              </a:ext>
            </a:extLst>
          </p:cNvPr>
          <p:cNvSpPr txBox="1"/>
          <p:nvPr/>
        </p:nvSpPr>
        <p:spPr>
          <a:xfrm>
            <a:off x="938040" y="2258775"/>
            <a:ext cx="4760536" cy="830997"/>
          </a:xfrm>
          <a:prstGeom prst="rect">
            <a:avLst/>
          </a:prstGeom>
          <a:noFill/>
        </p:spPr>
        <p:txBody>
          <a:bodyPr wrap="square" lIns="91440" tIns="45720" rIns="91440" bIns="45720" rtlCol="0" anchor="t">
            <a:spAutoFit/>
          </a:bodyPr>
          <a:lstStyle/>
          <a:p>
            <a:pPr algn="ctr"/>
            <a:r>
              <a:rPr lang="nl-NL" sz="4800" b="1">
                <a:solidFill>
                  <a:srgbClr val="FFFFFF"/>
                </a:solidFill>
                <a:latin typeface="Century Gothic"/>
              </a:rPr>
              <a:t>Bedankt!</a:t>
            </a:r>
          </a:p>
        </p:txBody>
      </p:sp>
      <p:pic>
        <p:nvPicPr>
          <p:cNvPr id="8" name="Picture 7" descr="A collage of houses and buildings&#10;&#10;Description automatically generated">
            <a:extLst>
              <a:ext uri="{FF2B5EF4-FFF2-40B4-BE49-F238E27FC236}">
                <a16:creationId xmlns:a16="http://schemas.microsoft.com/office/drawing/2014/main" id="{7585D2D7-42A8-2005-0A17-2B08E2A447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993" y="3811123"/>
            <a:ext cx="4905653" cy="2146079"/>
          </a:xfrm>
          <a:prstGeom prst="rect">
            <a:avLst/>
          </a:prstGeom>
        </p:spPr>
      </p:pic>
      <p:sp>
        <p:nvSpPr>
          <p:cNvPr id="9" name="TextBox 8">
            <a:extLst>
              <a:ext uri="{FF2B5EF4-FFF2-40B4-BE49-F238E27FC236}">
                <a16:creationId xmlns:a16="http://schemas.microsoft.com/office/drawing/2014/main" id="{EA280A44-DD6A-0F67-6BC6-D2DBE84F46C9}"/>
              </a:ext>
            </a:extLst>
          </p:cNvPr>
          <p:cNvSpPr txBox="1"/>
          <p:nvPr/>
        </p:nvSpPr>
        <p:spPr>
          <a:xfrm>
            <a:off x="9351018" y="4306895"/>
            <a:ext cx="285498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err="1">
                <a:solidFill>
                  <a:srgbClr val="2E6D8D"/>
                </a:solidFill>
                <a:latin typeface="Century Gothic"/>
                <a:cs typeface="Calibri"/>
              </a:rPr>
              <a:t>Ilza</a:t>
            </a:r>
            <a:r>
              <a:rPr lang="en-US" b="1">
                <a:solidFill>
                  <a:srgbClr val="2E6D8D"/>
                </a:solidFill>
                <a:latin typeface="Century Gothic"/>
                <a:cs typeface="Calibri"/>
              </a:rPr>
              <a:t> </a:t>
            </a:r>
            <a:r>
              <a:rPr lang="en-US" b="1" err="1">
                <a:solidFill>
                  <a:srgbClr val="2E6D8D"/>
                </a:solidFill>
                <a:latin typeface="Century Gothic"/>
                <a:cs typeface="Calibri"/>
              </a:rPr>
              <a:t>Terenstra</a:t>
            </a:r>
            <a:br>
              <a:rPr lang="en-US" sz="1400" b="1">
                <a:latin typeface="Century Gothic"/>
                <a:cs typeface="Calibri"/>
              </a:rPr>
            </a:br>
            <a:r>
              <a:rPr lang="en-US" sz="1400">
                <a:solidFill>
                  <a:srgbClr val="2E6D8D"/>
                </a:solidFill>
                <a:latin typeface="Century Gothic"/>
                <a:ea typeface="+mn-lt"/>
                <a:cs typeface="+mn-lt"/>
              </a:rPr>
              <a:t>wonen@hollandskroon.nl</a:t>
            </a:r>
            <a:endParaRPr lang="en-US" sz="1400">
              <a:solidFill>
                <a:srgbClr val="2E6D8D"/>
              </a:solidFill>
              <a:latin typeface="Century Gothic"/>
              <a:ea typeface="Calibri"/>
              <a:cs typeface="Calibri"/>
            </a:endParaRPr>
          </a:p>
        </p:txBody>
      </p:sp>
      <p:sp>
        <p:nvSpPr>
          <p:cNvPr id="11" name="TextBox 10">
            <a:extLst>
              <a:ext uri="{FF2B5EF4-FFF2-40B4-BE49-F238E27FC236}">
                <a16:creationId xmlns:a16="http://schemas.microsoft.com/office/drawing/2014/main" id="{D306E8EB-84DC-52CD-41B0-EA06D50E742E}"/>
              </a:ext>
            </a:extLst>
          </p:cNvPr>
          <p:cNvSpPr txBox="1"/>
          <p:nvPr/>
        </p:nvSpPr>
        <p:spPr>
          <a:xfrm>
            <a:off x="8441240" y="5661299"/>
            <a:ext cx="245701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478500"/>
                </a:solidFill>
                <a:latin typeface="Century Gothic"/>
                <a:cs typeface="Calibri"/>
              </a:rPr>
              <a:t>Dewi Hessing</a:t>
            </a:r>
            <a:br>
              <a:rPr lang="en-US" b="1">
                <a:latin typeface="Century Gothic"/>
                <a:cs typeface="Calibri"/>
              </a:rPr>
            </a:br>
            <a:r>
              <a:rPr lang="en-US" sz="1400">
                <a:solidFill>
                  <a:srgbClr val="478500"/>
                </a:solidFill>
                <a:latin typeface="Century Gothic"/>
                <a:ea typeface="+mn-lt"/>
                <a:cs typeface="+mn-lt"/>
              </a:rPr>
              <a:t>dewi.hessing@schagen.nl</a:t>
            </a:r>
            <a:endParaRPr lang="en-US" sz="1400">
              <a:latin typeface="Century Gothic"/>
            </a:endParaRPr>
          </a:p>
        </p:txBody>
      </p:sp>
      <p:sp>
        <p:nvSpPr>
          <p:cNvPr id="13" name="TextBox 12">
            <a:extLst>
              <a:ext uri="{FF2B5EF4-FFF2-40B4-BE49-F238E27FC236}">
                <a16:creationId xmlns:a16="http://schemas.microsoft.com/office/drawing/2014/main" id="{702EBC13-5A7B-9F16-4030-74DD81B144BB}"/>
              </a:ext>
            </a:extLst>
          </p:cNvPr>
          <p:cNvSpPr txBox="1"/>
          <p:nvPr/>
        </p:nvSpPr>
        <p:spPr>
          <a:xfrm>
            <a:off x="8351921" y="1958806"/>
            <a:ext cx="262734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C20336"/>
                </a:solidFill>
                <a:latin typeface="Century Gothic"/>
                <a:ea typeface="Calibri"/>
                <a:cs typeface="Calibri"/>
              </a:rPr>
              <a:t>Albert Zandstra</a:t>
            </a:r>
            <a:endParaRPr lang="en-US">
              <a:latin typeface="Century Gothic"/>
            </a:endParaRPr>
          </a:p>
          <a:p>
            <a:r>
              <a:rPr lang="en-US" sz="1400">
                <a:solidFill>
                  <a:srgbClr val="C20336"/>
                </a:solidFill>
                <a:latin typeface="Century Gothic"/>
                <a:ea typeface="+mn-lt"/>
                <a:cs typeface="+mn-lt"/>
              </a:rPr>
              <a:t>azandstra@texel.nl</a:t>
            </a:r>
            <a:endParaRPr lang="en-US" sz="1400">
              <a:latin typeface="Century Gothic"/>
            </a:endParaRPr>
          </a:p>
        </p:txBody>
      </p:sp>
      <p:sp>
        <p:nvSpPr>
          <p:cNvPr id="15" name="TextBox 14">
            <a:extLst>
              <a:ext uri="{FF2B5EF4-FFF2-40B4-BE49-F238E27FC236}">
                <a16:creationId xmlns:a16="http://schemas.microsoft.com/office/drawing/2014/main" id="{41DA2D49-3342-608F-6D47-3FCE75F20FE6}"/>
              </a:ext>
            </a:extLst>
          </p:cNvPr>
          <p:cNvSpPr txBox="1"/>
          <p:nvPr/>
        </p:nvSpPr>
        <p:spPr>
          <a:xfrm>
            <a:off x="7921649" y="3298939"/>
            <a:ext cx="39298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D7C724"/>
                </a:solidFill>
                <a:latin typeface="Century Gothic"/>
                <a:ea typeface="Calibri"/>
                <a:cs typeface="Calibri"/>
              </a:rPr>
              <a:t>Lynn van </a:t>
            </a:r>
            <a:r>
              <a:rPr lang="en-US" b="1" err="1">
                <a:solidFill>
                  <a:srgbClr val="D7C724"/>
                </a:solidFill>
                <a:latin typeface="Century Gothic"/>
                <a:ea typeface="Calibri"/>
                <a:cs typeface="Calibri"/>
              </a:rPr>
              <a:t>Duivenvoorde</a:t>
            </a:r>
            <a:br>
              <a:rPr lang="en-US" sz="1400" b="1">
                <a:latin typeface="Century Gothic"/>
                <a:ea typeface="Calibri"/>
                <a:cs typeface="Calibri"/>
              </a:rPr>
            </a:br>
            <a:r>
              <a:rPr lang="en-US" sz="1400">
                <a:solidFill>
                  <a:srgbClr val="D7C724"/>
                </a:solidFill>
                <a:latin typeface="Century Gothic"/>
                <a:ea typeface="+mn-lt"/>
                <a:cs typeface="+mn-lt"/>
              </a:rPr>
              <a:t>l.van.duivenvoorde@denhelder.nl</a:t>
            </a:r>
            <a:endParaRPr lang="en-US" sz="1400">
              <a:solidFill>
                <a:srgbClr val="D7C724"/>
              </a:solidFill>
              <a:latin typeface="Century Gothic"/>
              <a:ea typeface="Calibri"/>
              <a:cs typeface="Calibri"/>
            </a:endParaRPr>
          </a:p>
        </p:txBody>
      </p:sp>
      <p:sp>
        <p:nvSpPr>
          <p:cNvPr id="29" name="TextBox 28">
            <a:extLst>
              <a:ext uri="{FF2B5EF4-FFF2-40B4-BE49-F238E27FC236}">
                <a16:creationId xmlns:a16="http://schemas.microsoft.com/office/drawing/2014/main" id="{999BEF99-CF77-CA6C-CF21-BF197848E23C}"/>
              </a:ext>
            </a:extLst>
          </p:cNvPr>
          <p:cNvSpPr txBox="1"/>
          <p:nvPr/>
        </p:nvSpPr>
        <p:spPr>
          <a:xfrm>
            <a:off x="8353067" y="1248992"/>
            <a:ext cx="67164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latin typeface="Century Gothic"/>
              </a:rPr>
              <a:t>Uw </a:t>
            </a:r>
            <a:r>
              <a:rPr lang="nl-NL" sz="2000" err="1">
                <a:latin typeface="Century Gothic"/>
              </a:rPr>
              <a:t>WoonKopLoper</a:t>
            </a:r>
            <a:r>
              <a:rPr lang="nl-NL" sz="2000">
                <a:latin typeface="Century Gothic"/>
              </a:rPr>
              <a:t> collega's:</a:t>
            </a:r>
            <a:endParaRPr lang="en-US" sz="2000">
              <a:ea typeface="Calibri"/>
              <a:cs typeface="Calibri"/>
            </a:endParaRPr>
          </a:p>
        </p:txBody>
      </p:sp>
    </p:spTree>
    <p:extLst>
      <p:ext uri="{BB962C8B-B14F-4D97-AF65-F5344CB8AC3E}">
        <p14:creationId xmlns:p14="http://schemas.microsoft.com/office/powerpoint/2010/main" val="1138418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72A58-4475-A9AF-B8AD-B34043618D3F}"/>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D9615972-B87D-0DF6-0A32-276A82FF4C30}"/>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E0B37FE7-176B-405F-C96A-314B63033A3D}"/>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a:solidFill>
                  <a:schemeClr val="bg1"/>
                </a:solidFill>
                <a:latin typeface="Century Gothic"/>
              </a:rPr>
              <a:t>Stikstof</a:t>
            </a:r>
          </a:p>
        </p:txBody>
      </p:sp>
      <p:sp>
        <p:nvSpPr>
          <p:cNvPr id="22" name="Tekstvak 1">
            <a:extLst>
              <a:ext uri="{FF2B5EF4-FFF2-40B4-BE49-F238E27FC236}">
                <a16:creationId xmlns:a16="http://schemas.microsoft.com/office/drawing/2014/main" id="{C6289030-FC4A-9FE4-AEDE-10EE467F7943}"/>
              </a:ext>
            </a:extLst>
          </p:cNvPr>
          <p:cNvSpPr txBox="1"/>
          <p:nvPr/>
        </p:nvSpPr>
        <p:spPr>
          <a:xfrm>
            <a:off x="5993759" y="46665"/>
            <a:ext cx="6087567" cy="461665"/>
          </a:xfrm>
          <a:prstGeom prst="rect">
            <a:avLst/>
          </a:prstGeom>
          <a:noFill/>
        </p:spPr>
        <p:txBody>
          <a:bodyPr wrap="square" lIns="91440" tIns="45720" rIns="91440" bIns="45720" rtlCol="0" anchor="t">
            <a:spAutoFit/>
          </a:bodyPr>
          <a:lstStyle/>
          <a:p>
            <a:pPr algn="ctr"/>
            <a:r>
              <a:rPr lang="nl-NL" sz="2400" dirty="0">
                <a:latin typeface="Century Gothic"/>
              </a:rPr>
              <a:t>Bron Bouwend Nederland</a:t>
            </a:r>
          </a:p>
        </p:txBody>
      </p:sp>
      <p:pic>
        <p:nvPicPr>
          <p:cNvPr id="6" name="Picture 5" descr="A map of a beach&#10;&#10;AI-generated content may be incorrect.">
            <a:extLst>
              <a:ext uri="{FF2B5EF4-FFF2-40B4-BE49-F238E27FC236}">
                <a16:creationId xmlns:a16="http://schemas.microsoft.com/office/drawing/2014/main" id="{60333CDC-1F37-94DF-C0EE-636DEB3F83B7}"/>
              </a:ext>
            </a:extLst>
          </p:cNvPr>
          <p:cNvPicPr>
            <a:picLocks noChangeAspect="1"/>
          </p:cNvPicPr>
          <p:nvPr/>
        </p:nvPicPr>
        <p:blipFill>
          <a:blip r:embed="rId3"/>
          <a:stretch>
            <a:fillRect/>
          </a:stretch>
        </p:blipFill>
        <p:spPr>
          <a:xfrm>
            <a:off x="469248" y="741123"/>
            <a:ext cx="4165861" cy="5845480"/>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974BDB8D-F34D-59AA-FD7A-F31C403D7A99}"/>
              </a:ext>
            </a:extLst>
          </p:cNvPr>
          <p:cNvPicPr>
            <a:picLocks noChangeAspect="1"/>
          </p:cNvPicPr>
          <p:nvPr/>
        </p:nvPicPr>
        <p:blipFill>
          <a:blip r:embed="rId4"/>
          <a:stretch>
            <a:fillRect/>
          </a:stretch>
        </p:blipFill>
        <p:spPr>
          <a:xfrm>
            <a:off x="4638545" y="2550809"/>
            <a:ext cx="2476500" cy="3781425"/>
          </a:xfrm>
          <a:prstGeom prst="rect">
            <a:avLst/>
          </a:prstGeom>
        </p:spPr>
      </p:pic>
      <p:sp>
        <p:nvSpPr>
          <p:cNvPr id="8" name="TextBox 7">
            <a:extLst>
              <a:ext uri="{FF2B5EF4-FFF2-40B4-BE49-F238E27FC236}">
                <a16:creationId xmlns:a16="http://schemas.microsoft.com/office/drawing/2014/main" id="{7D7A0FA4-5B5C-46B8-828F-9E9953268D19}"/>
              </a:ext>
            </a:extLst>
          </p:cNvPr>
          <p:cNvSpPr txBox="1"/>
          <p:nvPr/>
        </p:nvSpPr>
        <p:spPr>
          <a:xfrm>
            <a:off x="5876795" y="5735877"/>
            <a:ext cx="6096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https://www.bouwendnederland.nl/nieuws/algemeen/stikstof-zet-bouw-244000-woningen-op-slot-en-economische-schade-van-138-miljard-dreigt</a:t>
            </a:r>
          </a:p>
          <a:p>
            <a:pPr algn="ctr"/>
            <a:endParaRPr lang="en-US"/>
          </a:p>
        </p:txBody>
      </p:sp>
    </p:spTree>
    <p:extLst>
      <p:ext uri="{BB962C8B-B14F-4D97-AF65-F5344CB8AC3E}">
        <p14:creationId xmlns:p14="http://schemas.microsoft.com/office/powerpoint/2010/main" val="66074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60AD8-BBF7-A3BD-6B87-093F3DDB4FE9}"/>
            </a:ext>
          </a:extLst>
        </p:cNvPr>
        <p:cNvGrpSpPr/>
        <p:nvPr/>
      </p:nvGrpSpPr>
      <p:grpSpPr>
        <a:xfrm>
          <a:off x="0" y="0"/>
          <a:ext cx="0" cy="0"/>
          <a:chOff x="0" y="0"/>
          <a:chExt cx="0" cy="0"/>
        </a:xfrm>
      </p:grpSpPr>
      <p:sp>
        <p:nvSpPr>
          <p:cNvPr id="17" name="Actieknop: Aangepast 16">
            <a:hlinkClick r:id="" action="ppaction://noaction" highlightClick="1"/>
            <a:extLst>
              <a:ext uri="{FF2B5EF4-FFF2-40B4-BE49-F238E27FC236}">
                <a16:creationId xmlns:a16="http://schemas.microsoft.com/office/drawing/2014/main" id="{03B2EF15-0952-DD67-DA55-1F16D2A5F614}"/>
              </a:ext>
            </a:extLst>
          </p:cNvPr>
          <p:cNvSpPr/>
          <p:nvPr/>
        </p:nvSpPr>
        <p:spPr>
          <a:xfrm>
            <a:off x="-5963" y="871990"/>
            <a:ext cx="12201833" cy="84474"/>
          </a:xfrm>
          <a:prstGeom prst="actionButtonBlank">
            <a:avLst/>
          </a:prstGeom>
          <a:solidFill>
            <a:srgbClr val="1C6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Rechthoek 13">
            <a:extLst>
              <a:ext uri="{FF2B5EF4-FFF2-40B4-BE49-F238E27FC236}">
                <a16:creationId xmlns:a16="http://schemas.microsoft.com/office/drawing/2014/main" id="{2683BA95-2056-2C0C-EA26-97EAE1E623EC}"/>
              </a:ext>
            </a:extLst>
          </p:cNvPr>
          <p:cNvSpPr/>
          <p:nvPr/>
        </p:nvSpPr>
        <p:spPr>
          <a:xfrm>
            <a:off x="-9927" y="-11434"/>
            <a:ext cx="6094602" cy="894735"/>
          </a:xfrm>
          <a:prstGeom prst="rect">
            <a:avLst/>
          </a:prstGeom>
          <a:solidFill>
            <a:srgbClr val="1C6D8D"/>
          </a:solidFill>
          <a:ln>
            <a:solidFill>
              <a:srgbClr val="2E6D8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000" dirty="0">
                <a:solidFill>
                  <a:schemeClr val="bg1"/>
                </a:solidFill>
                <a:latin typeface="Century Gothic"/>
              </a:rPr>
              <a:t>1 Investeringsruimte van woningcorporaties </a:t>
            </a:r>
          </a:p>
        </p:txBody>
      </p:sp>
      <p:sp>
        <p:nvSpPr>
          <p:cNvPr id="22" name="Tekstvak 1">
            <a:extLst>
              <a:ext uri="{FF2B5EF4-FFF2-40B4-BE49-F238E27FC236}">
                <a16:creationId xmlns:a16="http://schemas.microsoft.com/office/drawing/2014/main" id="{3333D0B8-B1E0-A8E5-C6C8-CFBE94365E85}"/>
              </a:ext>
            </a:extLst>
          </p:cNvPr>
          <p:cNvSpPr txBox="1"/>
          <p:nvPr/>
        </p:nvSpPr>
        <p:spPr>
          <a:xfrm>
            <a:off x="5993759" y="46665"/>
            <a:ext cx="6087567" cy="830997"/>
          </a:xfrm>
          <a:prstGeom prst="rect">
            <a:avLst/>
          </a:prstGeom>
          <a:noFill/>
        </p:spPr>
        <p:txBody>
          <a:bodyPr wrap="square" lIns="91440" tIns="45720" rIns="91440" bIns="45720" rtlCol="0" anchor="t">
            <a:spAutoFit/>
          </a:bodyPr>
          <a:lstStyle/>
          <a:p>
            <a:pPr algn="ctr"/>
            <a:r>
              <a:rPr lang="nl-NL" sz="2400">
                <a:latin typeface="Century Gothic"/>
              </a:rPr>
              <a:t>Gezamenlijke brief NHN aan Den Haag en media-aandacht</a:t>
            </a:r>
          </a:p>
        </p:txBody>
      </p:sp>
      <p:pic>
        <p:nvPicPr>
          <p:cNvPr id="2" name="Picture 1" descr="A screenshot of a website&#10;&#10;AI-generated content may be incorrect.">
            <a:extLst>
              <a:ext uri="{FF2B5EF4-FFF2-40B4-BE49-F238E27FC236}">
                <a16:creationId xmlns:a16="http://schemas.microsoft.com/office/drawing/2014/main" id="{F9AC30AD-2C95-21C1-9F95-D6CFE02A6246}"/>
              </a:ext>
            </a:extLst>
          </p:cNvPr>
          <p:cNvPicPr>
            <a:picLocks noChangeAspect="1"/>
          </p:cNvPicPr>
          <p:nvPr/>
        </p:nvPicPr>
        <p:blipFill>
          <a:blip r:embed="rId3"/>
          <a:stretch>
            <a:fillRect/>
          </a:stretch>
        </p:blipFill>
        <p:spPr>
          <a:xfrm>
            <a:off x="-7268" y="955256"/>
            <a:ext cx="6270960" cy="5899987"/>
          </a:xfrm>
          <a:prstGeom prst="rect">
            <a:avLst/>
          </a:prstGeom>
        </p:spPr>
      </p:pic>
      <p:pic>
        <p:nvPicPr>
          <p:cNvPr id="3" name="Picture 2" descr="A screenshot of a web page&#10;&#10;AI-generated content may be incorrect.">
            <a:extLst>
              <a:ext uri="{FF2B5EF4-FFF2-40B4-BE49-F238E27FC236}">
                <a16:creationId xmlns:a16="http://schemas.microsoft.com/office/drawing/2014/main" id="{50F7A819-D4E9-4663-32F1-2952E06481C4}"/>
              </a:ext>
            </a:extLst>
          </p:cNvPr>
          <p:cNvPicPr>
            <a:picLocks noChangeAspect="1"/>
          </p:cNvPicPr>
          <p:nvPr/>
        </p:nvPicPr>
        <p:blipFill>
          <a:blip r:embed="rId4"/>
          <a:stretch>
            <a:fillRect/>
          </a:stretch>
        </p:blipFill>
        <p:spPr>
          <a:xfrm>
            <a:off x="7232782" y="952500"/>
            <a:ext cx="4955408" cy="4391526"/>
          </a:xfrm>
          <a:prstGeom prst="rect">
            <a:avLst/>
          </a:prstGeom>
        </p:spPr>
      </p:pic>
      <p:pic>
        <p:nvPicPr>
          <p:cNvPr id="4" name="Picture 3">
            <a:extLst>
              <a:ext uri="{FF2B5EF4-FFF2-40B4-BE49-F238E27FC236}">
                <a16:creationId xmlns:a16="http://schemas.microsoft.com/office/drawing/2014/main" id="{315E196F-8C1B-F039-226C-A48090EFF7E6}"/>
              </a:ext>
            </a:extLst>
          </p:cNvPr>
          <p:cNvPicPr>
            <a:picLocks noChangeAspect="1"/>
          </p:cNvPicPr>
          <p:nvPr/>
        </p:nvPicPr>
        <p:blipFill>
          <a:blip r:embed="rId5"/>
          <a:stretch>
            <a:fillRect/>
          </a:stretch>
        </p:blipFill>
        <p:spPr>
          <a:xfrm>
            <a:off x="6272135" y="3434069"/>
            <a:ext cx="3704224" cy="3436521"/>
          </a:xfrm>
          <a:prstGeom prst="rect">
            <a:avLst/>
          </a:prstGeom>
        </p:spPr>
      </p:pic>
    </p:spTree>
    <p:extLst>
      <p:ext uri="{BB962C8B-B14F-4D97-AF65-F5344CB8AC3E}">
        <p14:creationId xmlns:p14="http://schemas.microsoft.com/office/powerpoint/2010/main" val="3702490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63FBBB90-EF06-A047-837D-AE0F297BC1A6}"/>
              </a:ext>
            </a:extLst>
          </p:cNvPr>
          <p:cNvSpPr/>
          <p:nvPr/>
        </p:nvSpPr>
        <p:spPr>
          <a:xfrm>
            <a:off x="-15712" y="-15369"/>
            <a:ext cx="12207712" cy="6873369"/>
          </a:xfrm>
          <a:prstGeom prst="rect">
            <a:avLst/>
          </a:prstGeom>
          <a:solidFill>
            <a:srgbClr val="329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0774890F-8C1B-3C4C-873C-E8F4325FA4F6}"/>
              </a:ext>
            </a:extLst>
          </p:cNvPr>
          <p:cNvPicPr>
            <a:picLocks noChangeAspect="1"/>
          </p:cNvPicPr>
          <p:nvPr/>
        </p:nvPicPr>
        <p:blipFill>
          <a:blip r:embed="rId2"/>
          <a:stretch>
            <a:fillRect/>
          </a:stretch>
        </p:blipFill>
        <p:spPr>
          <a:xfrm>
            <a:off x="9652342" y="0"/>
            <a:ext cx="2208016" cy="2535810"/>
          </a:xfrm>
          <a:prstGeom prst="rect">
            <a:avLst/>
          </a:prstGeom>
        </p:spPr>
      </p:pic>
      <p:pic>
        <p:nvPicPr>
          <p:cNvPr id="8" name="Afbeelding 7">
            <a:extLst>
              <a:ext uri="{FF2B5EF4-FFF2-40B4-BE49-F238E27FC236}">
                <a16:creationId xmlns:a16="http://schemas.microsoft.com/office/drawing/2014/main" id="{6BF6058A-CEF2-6E43-82E3-2F510E54A38A}"/>
              </a:ext>
            </a:extLst>
          </p:cNvPr>
          <p:cNvPicPr>
            <a:picLocks noChangeAspect="1"/>
          </p:cNvPicPr>
          <p:nvPr/>
        </p:nvPicPr>
        <p:blipFill>
          <a:blip r:embed="rId3"/>
          <a:stretch>
            <a:fillRect/>
          </a:stretch>
        </p:blipFill>
        <p:spPr>
          <a:xfrm>
            <a:off x="7296345" y="-1436976"/>
            <a:ext cx="2432115" cy="1229569"/>
          </a:xfrm>
          <a:prstGeom prst="rect">
            <a:avLst/>
          </a:prstGeom>
        </p:spPr>
      </p:pic>
      <p:pic>
        <p:nvPicPr>
          <p:cNvPr id="9" name="Afbeelding 8">
            <a:extLst>
              <a:ext uri="{FF2B5EF4-FFF2-40B4-BE49-F238E27FC236}">
                <a16:creationId xmlns:a16="http://schemas.microsoft.com/office/drawing/2014/main" id="{872B7A22-0048-EA4A-91C0-94E8E432E298}"/>
              </a:ext>
            </a:extLst>
          </p:cNvPr>
          <p:cNvPicPr>
            <a:picLocks noChangeAspect="1"/>
          </p:cNvPicPr>
          <p:nvPr/>
        </p:nvPicPr>
        <p:blipFill>
          <a:blip r:embed="rId4"/>
          <a:stretch>
            <a:fillRect/>
          </a:stretch>
        </p:blipFill>
        <p:spPr>
          <a:xfrm>
            <a:off x="9744172" y="-1433521"/>
            <a:ext cx="2432115" cy="1229569"/>
          </a:xfrm>
          <a:prstGeom prst="rect">
            <a:avLst/>
          </a:prstGeom>
        </p:spPr>
      </p:pic>
      <p:pic>
        <p:nvPicPr>
          <p:cNvPr id="10" name="Afbeelding 9">
            <a:extLst>
              <a:ext uri="{FF2B5EF4-FFF2-40B4-BE49-F238E27FC236}">
                <a16:creationId xmlns:a16="http://schemas.microsoft.com/office/drawing/2014/main" id="{6E9916C3-0384-274D-BA51-8FBB6A7AE262}"/>
              </a:ext>
            </a:extLst>
          </p:cNvPr>
          <p:cNvPicPr>
            <a:picLocks noChangeAspect="1"/>
          </p:cNvPicPr>
          <p:nvPr/>
        </p:nvPicPr>
        <p:blipFill>
          <a:blip r:embed="rId5"/>
          <a:stretch>
            <a:fillRect/>
          </a:stretch>
        </p:blipFill>
        <p:spPr>
          <a:xfrm>
            <a:off x="2416403" y="-1436975"/>
            <a:ext cx="2432115" cy="1229569"/>
          </a:xfrm>
          <a:prstGeom prst="rect">
            <a:avLst/>
          </a:prstGeom>
        </p:spPr>
      </p:pic>
      <p:pic>
        <p:nvPicPr>
          <p:cNvPr id="11" name="Afbeelding 10">
            <a:extLst>
              <a:ext uri="{FF2B5EF4-FFF2-40B4-BE49-F238E27FC236}">
                <a16:creationId xmlns:a16="http://schemas.microsoft.com/office/drawing/2014/main" id="{6B380696-45D4-354D-BCE3-775A41DB19E9}"/>
              </a:ext>
            </a:extLst>
          </p:cNvPr>
          <p:cNvPicPr>
            <a:picLocks noChangeAspect="1"/>
          </p:cNvPicPr>
          <p:nvPr/>
        </p:nvPicPr>
        <p:blipFill>
          <a:blip r:embed="rId6"/>
          <a:stretch>
            <a:fillRect/>
          </a:stretch>
        </p:blipFill>
        <p:spPr>
          <a:xfrm>
            <a:off x="4856374" y="-1421608"/>
            <a:ext cx="2432115" cy="1229569"/>
          </a:xfrm>
          <a:prstGeom prst="rect">
            <a:avLst/>
          </a:prstGeom>
        </p:spPr>
      </p:pic>
      <p:pic>
        <p:nvPicPr>
          <p:cNvPr id="12" name="Afbeelding 11">
            <a:extLst>
              <a:ext uri="{FF2B5EF4-FFF2-40B4-BE49-F238E27FC236}">
                <a16:creationId xmlns:a16="http://schemas.microsoft.com/office/drawing/2014/main" id="{9B288D94-8A4C-324B-82B1-8F33CFFF3E41}"/>
              </a:ext>
            </a:extLst>
          </p:cNvPr>
          <p:cNvPicPr>
            <a:picLocks noChangeAspect="1"/>
          </p:cNvPicPr>
          <p:nvPr/>
        </p:nvPicPr>
        <p:blipFill>
          <a:blip r:embed="rId7"/>
          <a:stretch>
            <a:fillRect/>
          </a:stretch>
        </p:blipFill>
        <p:spPr>
          <a:xfrm>
            <a:off x="-15712" y="-1436977"/>
            <a:ext cx="2432115" cy="1229569"/>
          </a:xfrm>
          <a:prstGeom prst="rect">
            <a:avLst/>
          </a:prstGeom>
        </p:spPr>
      </p:pic>
      <p:pic>
        <p:nvPicPr>
          <p:cNvPr id="19" name="Afbeelding 18">
            <a:extLst>
              <a:ext uri="{FF2B5EF4-FFF2-40B4-BE49-F238E27FC236}">
                <a16:creationId xmlns:a16="http://schemas.microsoft.com/office/drawing/2014/main" id="{283C215D-FB99-304D-9896-61CC4CCED98A}"/>
              </a:ext>
            </a:extLst>
          </p:cNvPr>
          <p:cNvPicPr>
            <a:picLocks noChangeAspect="1"/>
          </p:cNvPicPr>
          <p:nvPr/>
        </p:nvPicPr>
        <p:blipFill>
          <a:blip r:embed="rId7">
            <a:biLevel thresh="25000"/>
          </a:blip>
          <a:stretch>
            <a:fillRect/>
          </a:stretch>
        </p:blipFill>
        <p:spPr>
          <a:xfrm>
            <a:off x="-15714" y="4650662"/>
            <a:ext cx="8732330" cy="4414677"/>
          </a:xfrm>
          <a:prstGeom prst="rect">
            <a:avLst/>
          </a:prstGeom>
        </p:spPr>
      </p:pic>
      <p:sp>
        <p:nvSpPr>
          <p:cNvPr id="16" name="Tekstvak 15">
            <a:extLst>
              <a:ext uri="{FF2B5EF4-FFF2-40B4-BE49-F238E27FC236}">
                <a16:creationId xmlns:a16="http://schemas.microsoft.com/office/drawing/2014/main" id="{B88EAFE2-3348-D24C-9E57-6FD2944D9BC9}"/>
              </a:ext>
            </a:extLst>
          </p:cNvPr>
          <p:cNvSpPr txBox="1"/>
          <p:nvPr/>
        </p:nvSpPr>
        <p:spPr>
          <a:xfrm>
            <a:off x="1470719" y="1632049"/>
            <a:ext cx="9124393" cy="3046988"/>
          </a:xfrm>
          <a:prstGeom prst="rect">
            <a:avLst/>
          </a:prstGeom>
          <a:noFill/>
        </p:spPr>
        <p:txBody>
          <a:bodyPr wrap="square">
            <a:spAutoFit/>
          </a:bodyPr>
          <a:lstStyle/>
          <a:p>
            <a:r>
              <a:rPr lang="nl-NL" sz="6000" b="1" dirty="0">
                <a:solidFill>
                  <a:schemeClr val="bg1"/>
                </a:solidFill>
                <a:latin typeface="Arial" panose="020B0604020202020204" pitchFamily="34" charset="0"/>
                <a:cs typeface="Arial" panose="020B0604020202020204" pitchFamily="34" charset="0"/>
              </a:rPr>
              <a:t>Regionale versnellingstafel</a:t>
            </a:r>
          </a:p>
          <a:p>
            <a:r>
              <a:rPr lang="nl-NL" sz="3600" b="1" dirty="0">
                <a:solidFill>
                  <a:schemeClr val="bg1"/>
                </a:solidFill>
                <a:latin typeface="Arial" panose="020B0604020202020204" pitchFamily="34" charset="0"/>
                <a:cs typeface="Arial" panose="020B0604020202020204" pitchFamily="34" charset="0"/>
              </a:rPr>
              <a:t>Woondeal – ambitie HK- investeringscapaciteit corporaties</a:t>
            </a:r>
            <a:endParaRPr lang="nl-NL" sz="3600" b="1" dirty="0">
              <a:latin typeface="Arial" panose="020B0604020202020204" pitchFamily="34" charset="0"/>
              <a:cs typeface="Arial" panose="020B0604020202020204" pitchFamily="34" charset="0"/>
            </a:endParaRPr>
          </a:p>
        </p:txBody>
      </p:sp>
      <p:sp>
        <p:nvSpPr>
          <p:cNvPr id="17" name="Tekstvak 16">
            <a:extLst>
              <a:ext uri="{FF2B5EF4-FFF2-40B4-BE49-F238E27FC236}">
                <a16:creationId xmlns:a16="http://schemas.microsoft.com/office/drawing/2014/main" id="{64EACDC1-CD94-E240-8E78-AC37B470B100}"/>
              </a:ext>
            </a:extLst>
          </p:cNvPr>
          <p:cNvSpPr txBox="1"/>
          <p:nvPr/>
        </p:nvSpPr>
        <p:spPr>
          <a:xfrm>
            <a:off x="7437712" y="2271644"/>
            <a:ext cx="3209556" cy="400110"/>
          </a:xfrm>
          <a:prstGeom prst="rect">
            <a:avLst/>
          </a:prstGeom>
          <a:noFill/>
        </p:spPr>
        <p:txBody>
          <a:bodyPr wrap="square">
            <a:spAutoFit/>
          </a:bodyPr>
          <a:lstStyle/>
          <a:p>
            <a:pPr algn="l">
              <a:lnSpc>
                <a:spcPct val="100000"/>
              </a:lnSpc>
              <a:spcBef>
                <a:spcPts val="0"/>
              </a:spcBef>
            </a:pPr>
            <a:r>
              <a:rPr lang="en-US" sz="2000" dirty="0">
                <a:solidFill>
                  <a:schemeClr val="bg1"/>
                </a:solidFill>
                <a:latin typeface="Arial" panose="020B0604020202020204" pitchFamily="34" charset="0"/>
                <a:cs typeface="Arial" panose="020B0604020202020204" pitchFamily="34" charset="0"/>
              </a:rPr>
              <a:t>29 </a:t>
            </a:r>
            <a:r>
              <a:rPr lang="en-US" sz="2000" dirty="0" err="1">
                <a:solidFill>
                  <a:schemeClr val="bg1"/>
                </a:solidFill>
                <a:latin typeface="Arial" panose="020B0604020202020204" pitchFamily="34" charset="0"/>
                <a:cs typeface="Arial" panose="020B0604020202020204" pitchFamily="34" charset="0"/>
              </a:rPr>
              <a:t>oktober</a:t>
            </a:r>
            <a:endParaRPr lang="nl-NL" sz="2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495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93F97-9BD0-A78D-F294-226EEA6B1190}"/>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6AE2829B-9EE7-17EE-0D63-1C1AD5144A2D}"/>
              </a:ext>
            </a:extLst>
          </p:cNvPr>
          <p:cNvPicPr>
            <a:picLocks noChangeAspect="1"/>
          </p:cNvPicPr>
          <p:nvPr/>
        </p:nvPicPr>
        <p:blipFill>
          <a:blip r:embed="rId2"/>
          <a:stretch>
            <a:fillRect/>
          </a:stretch>
        </p:blipFill>
        <p:spPr>
          <a:xfrm>
            <a:off x="7296345" y="-1436976"/>
            <a:ext cx="2432115" cy="1229569"/>
          </a:xfrm>
          <a:prstGeom prst="rect">
            <a:avLst/>
          </a:prstGeom>
        </p:spPr>
      </p:pic>
      <p:pic>
        <p:nvPicPr>
          <p:cNvPr id="5" name="Afbeelding 4">
            <a:extLst>
              <a:ext uri="{FF2B5EF4-FFF2-40B4-BE49-F238E27FC236}">
                <a16:creationId xmlns:a16="http://schemas.microsoft.com/office/drawing/2014/main" id="{11156D46-0D71-7A6A-DFF1-C3B635341068}"/>
              </a:ext>
            </a:extLst>
          </p:cNvPr>
          <p:cNvPicPr>
            <a:picLocks noChangeAspect="1"/>
          </p:cNvPicPr>
          <p:nvPr/>
        </p:nvPicPr>
        <p:blipFill>
          <a:blip r:embed="rId3"/>
          <a:stretch>
            <a:fillRect/>
          </a:stretch>
        </p:blipFill>
        <p:spPr>
          <a:xfrm>
            <a:off x="9744172" y="-1433521"/>
            <a:ext cx="2432115" cy="1229569"/>
          </a:xfrm>
          <a:prstGeom prst="rect">
            <a:avLst/>
          </a:prstGeom>
        </p:spPr>
      </p:pic>
      <p:pic>
        <p:nvPicPr>
          <p:cNvPr id="6" name="Afbeelding 5">
            <a:extLst>
              <a:ext uri="{FF2B5EF4-FFF2-40B4-BE49-F238E27FC236}">
                <a16:creationId xmlns:a16="http://schemas.microsoft.com/office/drawing/2014/main" id="{D1EDA373-5799-BEDF-F965-E629BFA7A0FB}"/>
              </a:ext>
            </a:extLst>
          </p:cNvPr>
          <p:cNvPicPr>
            <a:picLocks noChangeAspect="1"/>
          </p:cNvPicPr>
          <p:nvPr/>
        </p:nvPicPr>
        <p:blipFill>
          <a:blip r:embed="rId4"/>
          <a:stretch>
            <a:fillRect/>
          </a:stretch>
        </p:blipFill>
        <p:spPr>
          <a:xfrm>
            <a:off x="2416403" y="-1436975"/>
            <a:ext cx="2432115" cy="1229569"/>
          </a:xfrm>
          <a:prstGeom prst="rect">
            <a:avLst/>
          </a:prstGeom>
        </p:spPr>
      </p:pic>
      <p:pic>
        <p:nvPicPr>
          <p:cNvPr id="7" name="Afbeelding 6">
            <a:extLst>
              <a:ext uri="{FF2B5EF4-FFF2-40B4-BE49-F238E27FC236}">
                <a16:creationId xmlns:a16="http://schemas.microsoft.com/office/drawing/2014/main" id="{F8A975E4-8735-610F-9C78-E12DBB7AEFB9}"/>
              </a:ext>
            </a:extLst>
          </p:cNvPr>
          <p:cNvPicPr>
            <a:picLocks noChangeAspect="1"/>
          </p:cNvPicPr>
          <p:nvPr/>
        </p:nvPicPr>
        <p:blipFill>
          <a:blip r:embed="rId5"/>
          <a:stretch>
            <a:fillRect/>
          </a:stretch>
        </p:blipFill>
        <p:spPr>
          <a:xfrm>
            <a:off x="4856374" y="-1421608"/>
            <a:ext cx="2432115" cy="1229569"/>
          </a:xfrm>
          <a:prstGeom prst="rect">
            <a:avLst/>
          </a:prstGeom>
        </p:spPr>
      </p:pic>
      <p:pic>
        <p:nvPicPr>
          <p:cNvPr id="8" name="Afbeelding 7">
            <a:extLst>
              <a:ext uri="{FF2B5EF4-FFF2-40B4-BE49-F238E27FC236}">
                <a16:creationId xmlns:a16="http://schemas.microsoft.com/office/drawing/2014/main" id="{8D783B45-03AF-4777-5BD3-2ABDB58F3F37}"/>
              </a:ext>
            </a:extLst>
          </p:cNvPr>
          <p:cNvPicPr>
            <a:picLocks noChangeAspect="1"/>
          </p:cNvPicPr>
          <p:nvPr/>
        </p:nvPicPr>
        <p:blipFill>
          <a:blip r:embed="rId6"/>
          <a:stretch>
            <a:fillRect/>
          </a:stretch>
        </p:blipFill>
        <p:spPr>
          <a:xfrm>
            <a:off x="-15712" y="-1421608"/>
            <a:ext cx="2432115" cy="1229569"/>
          </a:xfrm>
          <a:prstGeom prst="rect">
            <a:avLst/>
          </a:prstGeom>
        </p:spPr>
      </p:pic>
      <p:pic>
        <p:nvPicPr>
          <p:cNvPr id="9" name="Afbeelding 8">
            <a:extLst>
              <a:ext uri="{FF2B5EF4-FFF2-40B4-BE49-F238E27FC236}">
                <a16:creationId xmlns:a16="http://schemas.microsoft.com/office/drawing/2014/main" id="{D72298B0-9F46-9EF6-CF7B-076CB3F1278E}"/>
              </a:ext>
            </a:extLst>
          </p:cNvPr>
          <p:cNvPicPr>
            <a:picLocks noChangeAspect="1"/>
          </p:cNvPicPr>
          <p:nvPr/>
        </p:nvPicPr>
        <p:blipFill>
          <a:blip r:embed="rId6"/>
          <a:stretch>
            <a:fillRect/>
          </a:stretch>
        </p:blipFill>
        <p:spPr>
          <a:xfrm flipH="1">
            <a:off x="4621696" y="4894701"/>
            <a:ext cx="7570304" cy="3827207"/>
          </a:xfrm>
          <a:prstGeom prst="rect">
            <a:avLst/>
          </a:prstGeom>
        </p:spPr>
      </p:pic>
      <p:sp>
        <p:nvSpPr>
          <p:cNvPr id="10" name="Tekstvak 9">
            <a:extLst>
              <a:ext uri="{FF2B5EF4-FFF2-40B4-BE49-F238E27FC236}">
                <a16:creationId xmlns:a16="http://schemas.microsoft.com/office/drawing/2014/main" id="{0B4F0A64-37AE-EE47-5898-9C435DE7C9A9}"/>
              </a:ext>
            </a:extLst>
          </p:cNvPr>
          <p:cNvSpPr txBox="1"/>
          <p:nvPr/>
        </p:nvSpPr>
        <p:spPr>
          <a:xfrm>
            <a:off x="868716" y="767345"/>
            <a:ext cx="8875456" cy="954107"/>
          </a:xfrm>
          <a:prstGeom prst="rect">
            <a:avLst/>
          </a:prstGeom>
          <a:noFill/>
        </p:spPr>
        <p:txBody>
          <a:bodyPr wrap="square">
            <a:spAutoFit/>
          </a:bodyPr>
          <a:lstStyle/>
          <a:p>
            <a:r>
              <a:rPr lang="nl-NL" sz="2800" b="1">
                <a:solidFill>
                  <a:srgbClr val="008535"/>
                </a:solidFill>
                <a:latin typeface="Arial" panose="020B0604020202020204" pitchFamily="34" charset="0"/>
                <a:cs typeface="Arial" panose="020B0604020202020204" pitchFamily="34" charset="0"/>
              </a:rPr>
              <a:t>Investeringscapaciteit woningcorporaties HK versus programma</a:t>
            </a:r>
          </a:p>
        </p:txBody>
      </p:sp>
      <p:sp>
        <p:nvSpPr>
          <p:cNvPr id="3" name="Tekstvak 2">
            <a:extLst>
              <a:ext uri="{FF2B5EF4-FFF2-40B4-BE49-F238E27FC236}">
                <a16:creationId xmlns:a16="http://schemas.microsoft.com/office/drawing/2014/main" id="{74DD05C3-F284-20D0-175F-40543263A21A}"/>
              </a:ext>
            </a:extLst>
          </p:cNvPr>
          <p:cNvSpPr txBox="1"/>
          <p:nvPr/>
        </p:nvSpPr>
        <p:spPr>
          <a:xfrm>
            <a:off x="868716" y="2022209"/>
            <a:ext cx="7883398" cy="3970318"/>
          </a:xfrm>
          <a:prstGeom prst="rect">
            <a:avLst/>
          </a:prstGeom>
          <a:noFill/>
        </p:spPr>
        <p:txBody>
          <a:bodyPr wrap="square">
            <a:spAutoFit/>
          </a:bodyPr>
          <a:lstStyle/>
          <a:p>
            <a:pPr marL="342900" indent="-342900">
              <a:buFont typeface="Arial" panose="020B0604020202020204" pitchFamily="34" charset="0"/>
              <a:buChar char="•"/>
            </a:pPr>
            <a:r>
              <a:rPr lang="nl-NL" sz="1800">
                <a:effectLst/>
                <a:latin typeface="Arial"/>
                <a:cs typeface="Arial"/>
              </a:rPr>
              <a:t>Voorstellen: Petra Hania, programmaregisseur wonen en gebiedsontwikkeling gemeente HK</a:t>
            </a:r>
          </a:p>
          <a:p>
            <a:pPr marL="342900" indent="-342900">
              <a:buFont typeface="Arial" panose="020B0604020202020204" pitchFamily="34" charset="0"/>
              <a:buChar char="•"/>
            </a:pPr>
            <a:endParaRPr lang="nl-NL">
              <a:latin typeface="Arial"/>
              <a:cs typeface="Arial"/>
            </a:endParaRPr>
          </a:p>
          <a:p>
            <a:pPr marL="342900" indent="-342900">
              <a:buFont typeface="Arial" panose="020B0604020202020204" pitchFamily="34" charset="0"/>
              <a:buChar char="•"/>
            </a:pPr>
            <a:r>
              <a:rPr lang="nl-NL">
                <a:latin typeface="Arial"/>
                <a:cs typeface="Arial"/>
              </a:rPr>
              <a:t>Woondeal: + 3415 woningen</a:t>
            </a:r>
          </a:p>
          <a:p>
            <a:pPr marL="342900" indent="-342900">
              <a:buFont typeface="Arial" panose="020B0604020202020204" pitchFamily="34" charset="0"/>
              <a:buChar char="•"/>
            </a:pPr>
            <a:r>
              <a:rPr lang="nl-NL">
                <a:latin typeface="Arial"/>
                <a:cs typeface="Arial"/>
              </a:rPr>
              <a:t>Woonvisie mei 2024: 3200 woningen, conform 30-30-40</a:t>
            </a:r>
          </a:p>
          <a:p>
            <a:pPr marL="800100" lvl="1" indent="-342900">
              <a:buFont typeface="Arial" panose="020B0604020202020204" pitchFamily="34" charset="0"/>
              <a:buChar char="•"/>
            </a:pPr>
            <a:r>
              <a:rPr lang="nl-NL">
                <a:effectLst/>
                <a:latin typeface="Arial"/>
                <a:cs typeface="Arial"/>
              </a:rPr>
              <a:t>Corporaties belangrijke partners bij realisere</a:t>
            </a:r>
            <a:r>
              <a:rPr lang="nl-NL">
                <a:latin typeface="Arial"/>
                <a:cs typeface="Arial"/>
              </a:rPr>
              <a:t>n van het programma</a:t>
            </a:r>
          </a:p>
          <a:p>
            <a:pPr marL="800100" lvl="1" indent="-342900">
              <a:buFont typeface="Arial" panose="020B0604020202020204" pitchFamily="34" charset="0"/>
              <a:buChar char="•"/>
            </a:pPr>
            <a:r>
              <a:rPr lang="nl-NL">
                <a:effectLst/>
                <a:latin typeface="Arial"/>
                <a:cs typeface="Arial"/>
              </a:rPr>
              <a:t>Gemeenteraa</a:t>
            </a:r>
            <a:r>
              <a:rPr lang="nl-NL">
                <a:latin typeface="Arial"/>
                <a:cs typeface="Arial"/>
              </a:rPr>
              <a:t>d heeft 1,3 miljoen impulsgelden (2025) meegegeven voor organisatie op orde, benodigde adviezen en werkzaamheden. Voor 2026 wordt verder ingezet op krediet.</a:t>
            </a:r>
          </a:p>
          <a:p>
            <a:pPr lvl="1"/>
            <a:endParaRPr lang="nl-NL">
              <a:latin typeface="Arial"/>
              <a:cs typeface="Arial"/>
            </a:endParaRPr>
          </a:p>
          <a:p>
            <a:pPr marL="342900" lvl="1" indent="-342900">
              <a:buFont typeface="Arial" panose="020B0604020202020204" pitchFamily="34" charset="0"/>
              <a:buChar char="•"/>
            </a:pPr>
            <a:r>
              <a:rPr lang="nl-NL">
                <a:latin typeface="Arial"/>
                <a:cs typeface="Arial"/>
              </a:rPr>
              <a:t>3 woningcorporaties in de gemeente actief: Wooncompagnie, Woningstichting Anna </a:t>
            </a:r>
            <a:r>
              <a:rPr lang="nl-NL" err="1">
                <a:latin typeface="Arial"/>
                <a:cs typeface="Arial"/>
              </a:rPr>
              <a:t>Pauwlowna</a:t>
            </a:r>
            <a:r>
              <a:rPr lang="nl-NL">
                <a:latin typeface="Arial"/>
                <a:cs typeface="Arial"/>
              </a:rPr>
              <a:t> en Beter Wonen met hun eigen kerngebied</a:t>
            </a:r>
          </a:p>
          <a:p>
            <a:pPr marL="342900" lvl="1" indent="-342900">
              <a:buFont typeface="Arial" panose="020B0604020202020204" pitchFamily="34" charset="0"/>
              <a:buChar char="•"/>
            </a:pPr>
            <a:r>
              <a:rPr lang="nl-NL">
                <a:latin typeface="Arial"/>
                <a:cs typeface="Arial"/>
              </a:rPr>
              <a:t>Nieuwe afspraken aan het maken met prestatieafspraken 2026-2030</a:t>
            </a:r>
          </a:p>
        </p:txBody>
      </p:sp>
      <p:pic>
        <p:nvPicPr>
          <p:cNvPr id="2" name="Afbeelding 1">
            <a:extLst>
              <a:ext uri="{FF2B5EF4-FFF2-40B4-BE49-F238E27FC236}">
                <a16:creationId xmlns:a16="http://schemas.microsoft.com/office/drawing/2014/main" id="{4F62E7A7-3999-E3C8-CF21-801073D9A6C6}"/>
              </a:ext>
            </a:extLst>
          </p:cNvPr>
          <p:cNvPicPr>
            <a:picLocks noChangeAspect="1"/>
          </p:cNvPicPr>
          <p:nvPr/>
        </p:nvPicPr>
        <p:blipFill>
          <a:blip r:embed="rId7"/>
          <a:stretch>
            <a:fillRect/>
          </a:stretch>
        </p:blipFill>
        <p:spPr>
          <a:xfrm>
            <a:off x="10001540" y="155419"/>
            <a:ext cx="1917377" cy="2202024"/>
          </a:xfrm>
          <a:prstGeom prst="rect">
            <a:avLst/>
          </a:prstGeom>
          <a:ln>
            <a:solidFill>
              <a:schemeClr val="bg1"/>
            </a:solidFill>
          </a:ln>
        </p:spPr>
      </p:pic>
    </p:spTree>
    <p:extLst>
      <p:ext uri="{BB962C8B-B14F-4D97-AF65-F5344CB8AC3E}">
        <p14:creationId xmlns:p14="http://schemas.microsoft.com/office/powerpoint/2010/main" val="1656634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9A5FFB8-7ED8-BB4A-B8C4-95292CDE518C}"/>
              </a:ext>
            </a:extLst>
          </p:cNvPr>
          <p:cNvPicPr>
            <a:picLocks noChangeAspect="1"/>
          </p:cNvPicPr>
          <p:nvPr/>
        </p:nvPicPr>
        <p:blipFill>
          <a:blip r:embed="rId2"/>
          <a:stretch>
            <a:fillRect/>
          </a:stretch>
        </p:blipFill>
        <p:spPr>
          <a:xfrm>
            <a:off x="7296345" y="-1436976"/>
            <a:ext cx="2432115" cy="1229569"/>
          </a:xfrm>
          <a:prstGeom prst="rect">
            <a:avLst/>
          </a:prstGeom>
        </p:spPr>
      </p:pic>
      <p:pic>
        <p:nvPicPr>
          <p:cNvPr id="5" name="Afbeelding 4">
            <a:extLst>
              <a:ext uri="{FF2B5EF4-FFF2-40B4-BE49-F238E27FC236}">
                <a16:creationId xmlns:a16="http://schemas.microsoft.com/office/drawing/2014/main" id="{8348D6A8-13B7-1B4C-8B73-902A36DCA165}"/>
              </a:ext>
            </a:extLst>
          </p:cNvPr>
          <p:cNvPicPr>
            <a:picLocks noChangeAspect="1"/>
          </p:cNvPicPr>
          <p:nvPr/>
        </p:nvPicPr>
        <p:blipFill>
          <a:blip r:embed="rId3"/>
          <a:stretch>
            <a:fillRect/>
          </a:stretch>
        </p:blipFill>
        <p:spPr>
          <a:xfrm>
            <a:off x="9744172" y="-1433521"/>
            <a:ext cx="2432115" cy="1229569"/>
          </a:xfrm>
          <a:prstGeom prst="rect">
            <a:avLst/>
          </a:prstGeom>
        </p:spPr>
      </p:pic>
      <p:pic>
        <p:nvPicPr>
          <p:cNvPr id="6" name="Afbeelding 5">
            <a:extLst>
              <a:ext uri="{FF2B5EF4-FFF2-40B4-BE49-F238E27FC236}">
                <a16:creationId xmlns:a16="http://schemas.microsoft.com/office/drawing/2014/main" id="{73016162-8A4D-AE49-9FE6-0435DA93F36A}"/>
              </a:ext>
            </a:extLst>
          </p:cNvPr>
          <p:cNvPicPr>
            <a:picLocks noChangeAspect="1"/>
          </p:cNvPicPr>
          <p:nvPr/>
        </p:nvPicPr>
        <p:blipFill>
          <a:blip r:embed="rId4"/>
          <a:stretch>
            <a:fillRect/>
          </a:stretch>
        </p:blipFill>
        <p:spPr>
          <a:xfrm>
            <a:off x="2416403" y="-1436975"/>
            <a:ext cx="2432115" cy="1229569"/>
          </a:xfrm>
          <a:prstGeom prst="rect">
            <a:avLst/>
          </a:prstGeom>
        </p:spPr>
      </p:pic>
      <p:pic>
        <p:nvPicPr>
          <p:cNvPr id="7" name="Afbeelding 6">
            <a:extLst>
              <a:ext uri="{FF2B5EF4-FFF2-40B4-BE49-F238E27FC236}">
                <a16:creationId xmlns:a16="http://schemas.microsoft.com/office/drawing/2014/main" id="{9A16C48F-5366-6445-BB15-C6C121E788DC}"/>
              </a:ext>
            </a:extLst>
          </p:cNvPr>
          <p:cNvPicPr>
            <a:picLocks noChangeAspect="1"/>
          </p:cNvPicPr>
          <p:nvPr/>
        </p:nvPicPr>
        <p:blipFill>
          <a:blip r:embed="rId5"/>
          <a:stretch>
            <a:fillRect/>
          </a:stretch>
        </p:blipFill>
        <p:spPr>
          <a:xfrm>
            <a:off x="4856374" y="-1421608"/>
            <a:ext cx="2432115" cy="1229569"/>
          </a:xfrm>
          <a:prstGeom prst="rect">
            <a:avLst/>
          </a:prstGeom>
        </p:spPr>
      </p:pic>
      <p:pic>
        <p:nvPicPr>
          <p:cNvPr id="8" name="Afbeelding 7">
            <a:extLst>
              <a:ext uri="{FF2B5EF4-FFF2-40B4-BE49-F238E27FC236}">
                <a16:creationId xmlns:a16="http://schemas.microsoft.com/office/drawing/2014/main" id="{85E4124A-7F6C-B84A-B6D5-351F7E6DADBF}"/>
              </a:ext>
            </a:extLst>
          </p:cNvPr>
          <p:cNvPicPr>
            <a:picLocks noChangeAspect="1"/>
          </p:cNvPicPr>
          <p:nvPr/>
        </p:nvPicPr>
        <p:blipFill>
          <a:blip r:embed="rId6"/>
          <a:stretch>
            <a:fillRect/>
          </a:stretch>
        </p:blipFill>
        <p:spPr>
          <a:xfrm>
            <a:off x="-15712" y="-1421608"/>
            <a:ext cx="2432115" cy="1229569"/>
          </a:xfrm>
          <a:prstGeom prst="rect">
            <a:avLst/>
          </a:prstGeom>
        </p:spPr>
      </p:pic>
      <p:pic>
        <p:nvPicPr>
          <p:cNvPr id="9" name="Afbeelding 8">
            <a:extLst>
              <a:ext uri="{FF2B5EF4-FFF2-40B4-BE49-F238E27FC236}">
                <a16:creationId xmlns:a16="http://schemas.microsoft.com/office/drawing/2014/main" id="{C4E91033-6B47-D04F-A07E-680A2E1C3F3F}"/>
              </a:ext>
            </a:extLst>
          </p:cNvPr>
          <p:cNvPicPr>
            <a:picLocks noChangeAspect="1"/>
          </p:cNvPicPr>
          <p:nvPr/>
        </p:nvPicPr>
        <p:blipFill>
          <a:blip r:embed="rId6"/>
          <a:stretch>
            <a:fillRect/>
          </a:stretch>
        </p:blipFill>
        <p:spPr>
          <a:xfrm flipH="1">
            <a:off x="4621696" y="4894701"/>
            <a:ext cx="7570304" cy="3827207"/>
          </a:xfrm>
          <a:prstGeom prst="rect">
            <a:avLst/>
          </a:prstGeom>
        </p:spPr>
      </p:pic>
      <p:sp>
        <p:nvSpPr>
          <p:cNvPr id="10" name="Tekstvak 9">
            <a:extLst>
              <a:ext uri="{FF2B5EF4-FFF2-40B4-BE49-F238E27FC236}">
                <a16:creationId xmlns:a16="http://schemas.microsoft.com/office/drawing/2014/main" id="{9DA1A45D-7569-7F43-9162-87A6D1C677E9}"/>
              </a:ext>
            </a:extLst>
          </p:cNvPr>
          <p:cNvSpPr txBox="1"/>
          <p:nvPr/>
        </p:nvSpPr>
        <p:spPr>
          <a:xfrm>
            <a:off x="868716" y="767345"/>
            <a:ext cx="10471832" cy="769441"/>
          </a:xfrm>
          <a:prstGeom prst="rect">
            <a:avLst/>
          </a:prstGeom>
          <a:noFill/>
        </p:spPr>
        <p:txBody>
          <a:bodyPr wrap="square">
            <a:spAutoFit/>
          </a:bodyPr>
          <a:lstStyle/>
          <a:p>
            <a:r>
              <a:rPr lang="nl-NL" sz="4400" b="1">
                <a:solidFill>
                  <a:srgbClr val="008535"/>
                </a:solidFill>
                <a:latin typeface="Arial" panose="020B0604020202020204" pitchFamily="34" charset="0"/>
                <a:cs typeface="Arial" panose="020B0604020202020204" pitchFamily="34" charset="0"/>
              </a:rPr>
              <a:t>Cijfers HK</a:t>
            </a:r>
          </a:p>
        </p:txBody>
      </p:sp>
      <p:sp>
        <p:nvSpPr>
          <p:cNvPr id="11" name="Tekstvak 10">
            <a:extLst>
              <a:ext uri="{FF2B5EF4-FFF2-40B4-BE49-F238E27FC236}">
                <a16:creationId xmlns:a16="http://schemas.microsoft.com/office/drawing/2014/main" id="{45DBD2D1-3107-B642-A567-82EFD2D7B1D2}"/>
              </a:ext>
            </a:extLst>
          </p:cNvPr>
          <p:cNvSpPr txBox="1"/>
          <p:nvPr/>
        </p:nvSpPr>
        <p:spPr>
          <a:xfrm>
            <a:off x="868716" y="1835942"/>
            <a:ext cx="10471832" cy="3785652"/>
          </a:xfrm>
          <a:prstGeom prst="rect">
            <a:avLst/>
          </a:prstGeom>
          <a:noFill/>
        </p:spPr>
        <p:txBody>
          <a:bodyPr wrap="square">
            <a:spAutoFit/>
          </a:bodyPr>
          <a:lstStyle/>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Plancapaciteit sept 2025: &gt; 4000 woningen</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Harde plancapaciteit: 650 woningen</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Aantal gecontracteerd met corporaties: 570 woningen</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30% van 3200/3415 = ongeveer 1000 </a:t>
            </a:r>
          </a:p>
          <a:p>
            <a:pPr algn="l">
              <a:lnSpc>
                <a:spcPct val="100000"/>
              </a:lnSpc>
              <a:spcBef>
                <a:spcPts val="0"/>
              </a:spcBef>
            </a:pPr>
            <a:endParaRPr lang="nl-NL" sz="2000">
              <a:latin typeface="Arial" panose="020B0604020202020204" pitchFamily="34" charset="0"/>
              <a:cs typeface="Arial" panose="020B0604020202020204" pitchFamily="34" charset="0"/>
            </a:endParaRPr>
          </a:p>
          <a:p>
            <a:pPr algn="l">
              <a:lnSpc>
                <a:spcPct val="100000"/>
              </a:lnSpc>
              <a:spcBef>
                <a:spcPts val="0"/>
              </a:spcBef>
            </a:pPr>
            <a:r>
              <a:rPr lang="nl-NL" sz="2000">
                <a:latin typeface="Arial" panose="020B0604020202020204" pitchFamily="34" charset="0"/>
                <a:cs typeface="Arial" panose="020B0604020202020204" pitchFamily="34" charset="0"/>
              </a:rPr>
              <a:t>Corporaties geven aan op maximale plancapaciteit te zitten. Hier en daar nog kansen.</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Tegelijk investeren ze al meer dan voorheen</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Hebben ze net als gemeente beperkte (ambtelijke) capaciteit</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Zijn er plannen in ontwikkeling waar nog geen afspraken zijn met woningcorporatie, bv Oosterterp 1000 woningen en woondeal-locatie</a:t>
            </a:r>
          </a:p>
          <a:p>
            <a:pPr marL="342900" indent="-342900" algn="l">
              <a:lnSpc>
                <a:spcPct val="100000"/>
              </a:lnSpc>
              <a:spcBef>
                <a:spcPts val="0"/>
              </a:spcBef>
              <a:buFont typeface="Arial" panose="020B0604020202020204" pitchFamily="34" charset="0"/>
              <a:buChar char="•"/>
            </a:pPr>
            <a:endParaRPr lang="nl-NL" sz="20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nl-NL" sz="2000">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A77FCA65-9DC7-85E8-B4EF-924869512B3B}"/>
              </a:ext>
            </a:extLst>
          </p:cNvPr>
          <p:cNvPicPr>
            <a:picLocks noChangeAspect="1"/>
          </p:cNvPicPr>
          <p:nvPr/>
        </p:nvPicPr>
        <p:blipFill>
          <a:blip r:embed="rId7"/>
          <a:stretch>
            <a:fillRect/>
          </a:stretch>
        </p:blipFill>
        <p:spPr>
          <a:xfrm>
            <a:off x="10001540" y="155419"/>
            <a:ext cx="1917377" cy="2202024"/>
          </a:xfrm>
          <a:prstGeom prst="rect">
            <a:avLst/>
          </a:prstGeom>
          <a:ln>
            <a:solidFill>
              <a:schemeClr val="bg1"/>
            </a:solidFill>
          </a:ln>
        </p:spPr>
      </p:pic>
    </p:spTree>
    <p:extLst>
      <p:ext uri="{BB962C8B-B14F-4D97-AF65-F5344CB8AC3E}">
        <p14:creationId xmlns:p14="http://schemas.microsoft.com/office/powerpoint/2010/main" val="396000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A2748D-FC72-6FF5-1F6E-5C3D295DF451}"/>
              </a:ext>
            </a:extLst>
          </p:cNvPr>
          <p:cNvPicPr>
            <a:picLocks noChangeAspect="1"/>
          </p:cNvPicPr>
          <p:nvPr/>
        </p:nvPicPr>
        <p:blipFill>
          <a:blip r:embed="rId2"/>
          <a:stretch>
            <a:fillRect/>
          </a:stretch>
        </p:blipFill>
        <p:spPr>
          <a:xfrm>
            <a:off x="0" y="322118"/>
            <a:ext cx="8166310" cy="5870864"/>
          </a:xfrm>
          <a:prstGeom prst="rect">
            <a:avLst/>
          </a:prstGeom>
        </p:spPr>
      </p:pic>
      <p:sp>
        <p:nvSpPr>
          <p:cNvPr id="5" name="Tekstvak 4">
            <a:extLst>
              <a:ext uri="{FF2B5EF4-FFF2-40B4-BE49-F238E27FC236}">
                <a16:creationId xmlns:a16="http://schemas.microsoft.com/office/drawing/2014/main" id="{C0CAB2D9-BC39-C89B-D7FF-CD66E52A4C62}"/>
              </a:ext>
            </a:extLst>
          </p:cNvPr>
          <p:cNvSpPr txBox="1"/>
          <p:nvPr/>
        </p:nvSpPr>
        <p:spPr>
          <a:xfrm>
            <a:off x="8612155" y="902350"/>
            <a:ext cx="3163078" cy="6463308"/>
          </a:xfrm>
          <a:prstGeom prst="rect">
            <a:avLst/>
          </a:prstGeom>
          <a:noFill/>
        </p:spPr>
        <p:txBody>
          <a:bodyPr wrap="square">
            <a:spAutoFit/>
          </a:bodyPr>
          <a:lstStyle/>
          <a:p>
            <a:r>
              <a:rPr lang="nl-NL" b="1"/>
              <a:t>nationale rapportage knelpunten woningbouw 1 okt 2025:</a:t>
            </a:r>
          </a:p>
          <a:p>
            <a:endParaRPr lang="nl-NL"/>
          </a:p>
          <a:p>
            <a:r>
              <a:rPr lang="nl-NL"/>
              <a:t>Oplossingsrichtingen:</a:t>
            </a:r>
          </a:p>
          <a:p>
            <a:pPr marL="285750" indent="-285750">
              <a:buFontTx/>
              <a:buChar char="-"/>
            </a:pPr>
            <a:r>
              <a:rPr lang="nl-NL"/>
              <a:t>Vrijstelling </a:t>
            </a:r>
            <a:r>
              <a:rPr lang="nl-NL" err="1"/>
              <a:t>vennootschapbelasting</a:t>
            </a:r>
            <a:endParaRPr lang="nl-NL"/>
          </a:p>
          <a:p>
            <a:pPr marL="285750" indent="-285750">
              <a:buFontTx/>
              <a:buChar char="-"/>
            </a:pPr>
            <a:r>
              <a:rPr lang="nl-NL"/>
              <a:t>Aanpassing ATAP regels</a:t>
            </a:r>
          </a:p>
          <a:p>
            <a:endParaRPr lang="nl-NL"/>
          </a:p>
          <a:p>
            <a:r>
              <a:rPr lang="nl-NL"/>
              <a:t>Gemeenten:</a:t>
            </a:r>
          </a:p>
          <a:p>
            <a:pPr marL="285750" indent="-285750">
              <a:buFontTx/>
              <a:buChar char="-"/>
            </a:pPr>
            <a:r>
              <a:rPr lang="nl-NL"/>
              <a:t>Actief grondbeleid</a:t>
            </a:r>
          </a:p>
          <a:p>
            <a:pPr marL="285750" indent="-285750">
              <a:buFontTx/>
              <a:buChar char="-"/>
            </a:pPr>
            <a:r>
              <a:rPr lang="nl-NL"/>
              <a:t>Samenwerkingsafspraken</a:t>
            </a:r>
          </a:p>
          <a:p>
            <a:pPr marL="285750" indent="-285750">
              <a:buFontTx/>
              <a:buChar char="-"/>
            </a:pPr>
            <a:r>
              <a:rPr lang="nl-NL"/>
              <a:t>Gemeentelijk fonds (bijdrage onrendabele toppen)</a:t>
            </a:r>
          </a:p>
          <a:p>
            <a:pPr marL="285750" indent="-285750">
              <a:buFontTx/>
              <a:buChar char="-"/>
            </a:pPr>
            <a:endParaRPr lang="nl-NL"/>
          </a:p>
          <a:p>
            <a:r>
              <a:rPr lang="nl-NL"/>
              <a:t>Corporaties:</a:t>
            </a:r>
          </a:p>
          <a:p>
            <a:pPr marL="285750" indent="-285750">
              <a:buFontTx/>
              <a:buChar char="-"/>
            </a:pPr>
            <a:r>
              <a:rPr lang="nl-NL"/>
              <a:t>Minder voorzichtig begroten</a:t>
            </a:r>
          </a:p>
          <a:p>
            <a:pPr marL="285750" indent="-285750">
              <a:buFontTx/>
              <a:buChar char="-"/>
            </a:pPr>
            <a:endParaRPr lang="nl-NL"/>
          </a:p>
          <a:p>
            <a:endParaRPr lang="nl-NL"/>
          </a:p>
          <a:p>
            <a:endParaRPr lang="nl-NL"/>
          </a:p>
          <a:p>
            <a:endParaRPr lang="nl-NL"/>
          </a:p>
          <a:p>
            <a:endParaRPr lang="nl-NL"/>
          </a:p>
          <a:p>
            <a:endParaRPr lang="nl-NL"/>
          </a:p>
        </p:txBody>
      </p:sp>
      <p:sp>
        <p:nvSpPr>
          <p:cNvPr id="6" name="Ovaal 5">
            <a:extLst>
              <a:ext uri="{FF2B5EF4-FFF2-40B4-BE49-F238E27FC236}">
                <a16:creationId xmlns:a16="http://schemas.microsoft.com/office/drawing/2014/main" id="{36A02206-B6A9-1402-459D-560C02A9B291}"/>
              </a:ext>
            </a:extLst>
          </p:cNvPr>
          <p:cNvSpPr/>
          <p:nvPr/>
        </p:nvSpPr>
        <p:spPr>
          <a:xfrm>
            <a:off x="6096000" y="1446245"/>
            <a:ext cx="1875453" cy="176348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36E4AAB3-7B13-641A-8519-8425A02925A5}"/>
              </a:ext>
            </a:extLst>
          </p:cNvPr>
          <p:cNvSpPr/>
          <p:nvPr/>
        </p:nvSpPr>
        <p:spPr>
          <a:xfrm>
            <a:off x="1576873" y="5962261"/>
            <a:ext cx="9787813" cy="7091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In deze rapportage is de </a:t>
            </a:r>
            <a:r>
              <a:rPr lang="nl-NL" err="1"/>
              <a:t>Noordkop</a:t>
            </a:r>
            <a:r>
              <a:rPr lang="nl-NL"/>
              <a:t> nog niet weergegeven maar ook hier speelt nu dit knelpunt.</a:t>
            </a:r>
          </a:p>
        </p:txBody>
      </p:sp>
    </p:spTree>
    <p:extLst>
      <p:ext uri="{BB962C8B-B14F-4D97-AF65-F5344CB8AC3E}">
        <p14:creationId xmlns:p14="http://schemas.microsoft.com/office/powerpoint/2010/main" val="3967698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DFF1D-B533-A9C4-C2F0-212FF4BBF37B}"/>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64F72E12-A7E2-D8EA-1FBD-139801F320BC}"/>
              </a:ext>
            </a:extLst>
          </p:cNvPr>
          <p:cNvPicPr>
            <a:picLocks noChangeAspect="1"/>
          </p:cNvPicPr>
          <p:nvPr/>
        </p:nvPicPr>
        <p:blipFill>
          <a:blip r:embed="rId2"/>
          <a:stretch>
            <a:fillRect/>
          </a:stretch>
        </p:blipFill>
        <p:spPr>
          <a:xfrm>
            <a:off x="10001540" y="155419"/>
            <a:ext cx="1917377" cy="2202024"/>
          </a:xfrm>
          <a:prstGeom prst="rect">
            <a:avLst/>
          </a:prstGeom>
          <a:ln>
            <a:solidFill>
              <a:schemeClr val="bg1"/>
            </a:solidFill>
          </a:ln>
        </p:spPr>
      </p:pic>
      <p:pic>
        <p:nvPicPr>
          <p:cNvPr id="4" name="Afbeelding 3">
            <a:extLst>
              <a:ext uri="{FF2B5EF4-FFF2-40B4-BE49-F238E27FC236}">
                <a16:creationId xmlns:a16="http://schemas.microsoft.com/office/drawing/2014/main" id="{9F220290-2ED2-BC13-4649-146F5BD6DE44}"/>
              </a:ext>
            </a:extLst>
          </p:cNvPr>
          <p:cNvPicPr>
            <a:picLocks noChangeAspect="1"/>
          </p:cNvPicPr>
          <p:nvPr/>
        </p:nvPicPr>
        <p:blipFill>
          <a:blip r:embed="rId3"/>
          <a:stretch>
            <a:fillRect/>
          </a:stretch>
        </p:blipFill>
        <p:spPr>
          <a:xfrm>
            <a:off x="7296345" y="-1436976"/>
            <a:ext cx="2432115" cy="1229569"/>
          </a:xfrm>
          <a:prstGeom prst="rect">
            <a:avLst/>
          </a:prstGeom>
        </p:spPr>
      </p:pic>
      <p:pic>
        <p:nvPicPr>
          <p:cNvPr id="5" name="Afbeelding 4">
            <a:extLst>
              <a:ext uri="{FF2B5EF4-FFF2-40B4-BE49-F238E27FC236}">
                <a16:creationId xmlns:a16="http://schemas.microsoft.com/office/drawing/2014/main" id="{47BA8A2D-048D-A865-A665-DA247A44D078}"/>
              </a:ext>
            </a:extLst>
          </p:cNvPr>
          <p:cNvPicPr>
            <a:picLocks noChangeAspect="1"/>
          </p:cNvPicPr>
          <p:nvPr/>
        </p:nvPicPr>
        <p:blipFill>
          <a:blip r:embed="rId4"/>
          <a:stretch>
            <a:fillRect/>
          </a:stretch>
        </p:blipFill>
        <p:spPr>
          <a:xfrm>
            <a:off x="9744172" y="-1433521"/>
            <a:ext cx="2432115" cy="1229569"/>
          </a:xfrm>
          <a:prstGeom prst="rect">
            <a:avLst/>
          </a:prstGeom>
        </p:spPr>
      </p:pic>
      <p:pic>
        <p:nvPicPr>
          <p:cNvPr id="6" name="Afbeelding 5">
            <a:extLst>
              <a:ext uri="{FF2B5EF4-FFF2-40B4-BE49-F238E27FC236}">
                <a16:creationId xmlns:a16="http://schemas.microsoft.com/office/drawing/2014/main" id="{3C3A69D5-9553-F316-9B1A-CBAD858163F9}"/>
              </a:ext>
            </a:extLst>
          </p:cNvPr>
          <p:cNvPicPr>
            <a:picLocks noChangeAspect="1"/>
          </p:cNvPicPr>
          <p:nvPr/>
        </p:nvPicPr>
        <p:blipFill>
          <a:blip r:embed="rId5"/>
          <a:stretch>
            <a:fillRect/>
          </a:stretch>
        </p:blipFill>
        <p:spPr>
          <a:xfrm>
            <a:off x="2416403" y="-1436975"/>
            <a:ext cx="2432115" cy="1229569"/>
          </a:xfrm>
          <a:prstGeom prst="rect">
            <a:avLst/>
          </a:prstGeom>
        </p:spPr>
      </p:pic>
      <p:pic>
        <p:nvPicPr>
          <p:cNvPr id="7" name="Afbeelding 6">
            <a:extLst>
              <a:ext uri="{FF2B5EF4-FFF2-40B4-BE49-F238E27FC236}">
                <a16:creationId xmlns:a16="http://schemas.microsoft.com/office/drawing/2014/main" id="{3FC331B1-5D78-2DF9-4EC3-4B904724C6C5}"/>
              </a:ext>
            </a:extLst>
          </p:cNvPr>
          <p:cNvPicPr>
            <a:picLocks noChangeAspect="1"/>
          </p:cNvPicPr>
          <p:nvPr/>
        </p:nvPicPr>
        <p:blipFill>
          <a:blip r:embed="rId6"/>
          <a:stretch>
            <a:fillRect/>
          </a:stretch>
        </p:blipFill>
        <p:spPr>
          <a:xfrm>
            <a:off x="4856374" y="-1421608"/>
            <a:ext cx="2432115" cy="1229569"/>
          </a:xfrm>
          <a:prstGeom prst="rect">
            <a:avLst/>
          </a:prstGeom>
        </p:spPr>
      </p:pic>
      <p:pic>
        <p:nvPicPr>
          <p:cNvPr id="8" name="Afbeelding 7">
            <a:extLst>
              <a:ext uri="{FF2B5EF4-FFF2-40B4-BE49-F238E27FC236}">
                <a16:creationId xmlns:a16="http://schemas.microsoft.com/office/drawing/2014/main" id="{A40F5A6B-7B73-2E10-2408-8F2BE2F3F74B}"/>
              </a:ext>
            </a:extLst>
          </p:cNvPr>
          <p:cNvPicPr>
            <a:picLocks noChangeAspect="1"/>
          </p:cNvPicPr>
          <p:nvPr/>
        </p:nvPicPr>
        <p:blipFill>
          <a:blip r:embed="rId7"/>
          <a:stretch>
            <a:fillRect/>
          </a:stretch>
        </p:blipFill>
        <p:spPr>
          <a:xfrm>
            <a:off x="-15712" y="-1421608"/>
            <a:ext cx="2432115" cy="1229569"/>
          </a:xfrm>
          <a:prstGeom prst="rect">
            <a:avLst/>
          </a:prstGeom>
        </p:spPr>
      </p:pic>
      <p:pic>
        <p:nvPicPr>
          <p:cNvPr id="9" name="Afbeelding 8">
            <a:extLst>
              <a:ext uri="{FF2B5EF4-FFF2-40B4-BE49-F238E27FC236}">
                <a16:creationId xmlns:a16="http://schemas.microsoft.com/office/drawing/2014/main" id="{0F239C9D-AFF0-968A-F49B-C87C906F77F5}"/>
              </a:ext>
            </a:extLst>
          </p:cNvPr>
          <p:cNvPicPr>
            <a:picLocks noChangeAspect="1"/>
          </p:cNvPicPr>
          <p:nvPr/>
        </p:nvPicPr>
        <p:blipFill>
          <a:blip r:embed="rId7"/>
          <a:stretch>
            <a:fillRect/>
          </a:stretch>
        </p:blipFill>
        <p:spPr>
          <a:xfrm flipH="1">
            <a:off x="4621696" y="4894701"/>
            <a:ext cx="7570304" cy="3827207"/>
          </a:xfrm>
          <a:prstGeom prst="rect">
            <a:avLst/>
          </a:prstGeom>
        </p:spPr>
      </p:pic>
      <p:sp>
        <p:nvSpPr>
          <p:cNvPr id="10" name="Tekstvak 9">
            <a:extLst>
              <a:ext uri="{FF2B5EF4-FFF2-40B4-BE49-F238E27FC236}">
                <a16:creationId xmlns:a16="http://schemas.microsoft.com/office/drawing/2014/main" id="{7B1684DA-C883-B1FF-BE2F-53FD8092F42D}"/>
              </a:ext>
            </a:extLst>
          </p:cNvPr>
          <p:cNvSpPr txBox="1"/>
          <p:nvPr/>
        </p:nvSpPr>
        <p:spPr>
          <a:xfrm>
            <a:off x="868716" y="767345"/>
            <a:ext cx="10471832" cy="769441"/>
          </a:xfrm>
          <a:prstGeom prst="rect">
            <a:avLst/>
          </a:prstGeom>
          <a:noFill/>
        </p:spPr>
        <p:txBody>
          <a:bodyPr wrap="square">
            <a:spAutoFit/>
          </a:bodyPr>
          <a:lstStyle/>
          <a:p>
            <a:r>
              <a:rPr lang="nl-NL" sz="4400" b="1">
                <a:solidFill>
                  <a:srgbClr val="008535"/>
                </a:solidFill>
                <a:latin typeface="Arial" panose="020B0604020202020204" pitchFamily="34" charset="0"/>
                <a:cs typeface="Arial" panose="020B0604020202020204" pitchFamily="34" charset="0"/>
              </a:rPr>
              <a:t>Conclusie en vervolg</a:t>
            </a:r>
          </a:p>
        </p:txBody>
      </p:sp>
      <p:sp>
        <p:nvSpPr>
          <p:cNvPr id="11" name="Tekstvak 10">
            <a:extLst>
              <a:ext uri="{FF2B5EF4-FFF2-40B4-BE49-F238E27FC236}">
                <a16:creationId xmlns:a16="http://schemas.microsoft.com/office/drawing/2014/main" id="{59150A5D-8B49-7A2D-3747-AF0E7A21EA70}"/>
              </a:ext>
            </a:extLst>
          </p:cNvPr>
          <p:cNvSpPr txBox="1"/>
          <p:nvPr/>
        </p:nvSpPr>
        <p:spPr>
          <a:xfrm>
            <a:off x="868716" y="1835942"/>
            <a:ext cx="10471832" cy="4708981"/>
          </a:xfrm>
          <a:prstGeom prst="rect">
            <a:avLst/>
          </a:prstGeom>
          <a:noFill/>
        </p:spPr>
        <p:txBody>
          <a:bodyPr wrap="square">
            <a:spAutoFit/>
          </a:bodyPr>
          <a:lstStyle/>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Corporaties werken op korte termijn aan benodigde realisatie maar op middellange termijn zijn nog niet voldoende afspraken</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Investeringscapaciteit niet voldoende om deze afspraken te maken</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Plannen lopen vertraging op omdat initiatiefnemers geen afspraken kunnen maken met de corporaties</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Uiteindelijk gaat dit mogelijk invloed hebben op de aantallen</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Gemeente zet in op verdere samenwerking, overzicht en afspraken om zo te kijken wat wel kan</a:t>
            </a:r>
          </a:p>
          <a:p>
            <a:pPr marL="342900" indent="-342900" algn="l">
              <a:lnSpc>
                <a:spcPct val="100000"/>
              </a:lnSpc>
              <a:spcBef>
                <a:spcPts val="0"/>
              </a:spcBef>
              <a:buFont typeface="Arial" panose="020B0604020202020204" pitchFamily="34" charset="0"/>
              <a:buChar char="•"/>
            </a:pPr>
            <a:r>
              <a:rPr lang="nl-NL" sz="2000">
                <a:latin typeface="Arial" panose="020B0604020202020204" pitchFamily="34" charset="0"/>
                <a:cs typeface="Arial" panose="020B0604020202020204" pitchFamily="34" charset="0"/>
              </a:rPr>
              <a:t>Onderzoekt andere mogelijkheden </a:t>
            </a:r>
            <a:r>
              <a:rPr lang="nl-NL" sz="2000" err="1">
                <a:latin typeface="Arial" panose="020B0604020202020204" pitchFamily="34" charset="0"/>
                <a:cs typeface="Arial" panose="020B0604020202020204" pitchFamily="34" charset="0"/>
              </a:rPr>
              <a:t>io</a:t>
            </a:r>
            <a:r>
              <a:rPr lang="nl-NL" sz="2000">
                <a:latin typeface="Arial" panose="020B0604020202020204" pitchFamily="34" charset="0"/>
                <a:cs typeface="Arial" panose="020B0604020202020204" pitchFamily="34" charset="0"/>
              </a:rPr>
              <a:t> (1</a:t>
            </a:r>
            <a:r>
              <a:rPr lang="nl-NL" sz="2000" baseline="30000">
                <a:latin typeface="Arial" panose="020B0604020202020204" pitchFamily="34" charset="0"/>
                <a:cs typeface="Arial" panose="020B0604020202020204" pitchFamily="34" charset="0"/>
              </a:rPr>
              <a:t>e</a:t>
            </a:r>
            <a:r>
              <a:rPr lang="nl-NL" sz="2000">
                <a:latin typeface="Arial" panose="020B0604020202020204" pitchFamily="34" charset="0"/>
                <a:cs typeface="Arial" panose="020B0604020202020204" pitchFamily="34" charset="0"/>
              </a:rPr>
              <a:t> verkenningsfase)</a:t>
            </a:r>
          </a:p>
          <a:p>
            <a:pPr marL="800100" lvl="1" indent="-342900">
              <a:buFont typeface="Arial" panose="020B0604020202020204" pitchFamily="34" charset="0"/>
              <a:buChar char="•"/>
            </a:pPr>
            <a:r>
              <a:rPr lang="nl-NL" sz="2000">
                <a:latin typeface="Arial" panose="020B0604020202020204" pitchFamily="34" charset="0"/>
                <a:cs typeface="Arial" panose="020B0604020202020204" pitchFamily="34" charset="0"/>
              </a:rPr>
              <a:t>30% sociale huur door niet toegelaten instelling</a:t>
            </a:r>
          </a:p>
          <a:p>
            <a:pPr marL="800100" lvl="1" indent="-342900">
              <a:buFont typeface="Arial" panose="020B0604020202020204" pitchFamily="34" charset="0"/>
              <a:buChar char="•"/>
            </a:pPr>
            <a:r>
              <a:rPr lang="nl-NL" sz="2000">
                <a:latin typeface="Arial" panose="020B0604020202020204" pitchFamily="34" charset="0"/>
                <a:cs typeface="Arial" panose="020B0604020202020204" pitchFamily="34" charset="0"/>
              </a:rPr>
              <a:t>Investeringscapaciteit andere corporaties</a:t>
            </a:r>
          </a:p>
          <a:p>
            <a:pPr marL="800100" lvl="1" indent="-342900">
              <a:buFont typeface="Arial" panose="020B0604020202020204" pitchFamily="34" charset="0"/>
              <a:buChar char="•"/>
            </a:pPr>
            <a:r>
              <a:rPr lang="nl-NL" sz="2000">
                <a:latin typeface="Arial" panose="020B0604020202020204" pitchFamily="34" charset="0"/>
                <a:cs typeface="Arial" panose="020B0604020202020204" pitchFamily="34" charset="0"/>
              </a:rPr>
              <a:t>Mogelijk aangepast programma</a:t>
            </a:r>
          </a:p>
          <a:p>
            <a:pPr marL="800100" lvl="1" indent="-342900">
              <a:buFont typeface="Arial" panose="020B0604020202020204" pitchFamily="34" charset="0"/>
              <a:buChar char="•"/>
            </a:pPr>
            <a:r>
              <a:rPr lang="nl-NL" sz="2000">
                <a:latin typeface="Arial" panose="020B0604020202020204" pitchFamily="34" charset="0"/>
                <a:cs typeface="Arial" panose="020B0604020202020204" pitchFamily="34" charset="0"/>
              </a:rPr>
              <a:t>Verkoop bestaande voorraad</a:t>
            </a:r>
          </a:p>
          <a:p>
            <a:pPr marL="342900" indent="-342900" algn="l">
              <a:lnSpc>
                <a:spcPct val="100000"/>
              </a:lnSpc>
              <a:spcBef>
                <a:spcPts val="0"/>
              </a:spcBef>
              <a:buFont typeface="Arial" panose="020B0604020202020204" pitchFamily="34" charset="0"/>
              <a:buChar char="•"/>
            </a:pPr>
            <a:endParaRPr lang="nl-NL" sz="20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nl-NL"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3514"/>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oorbladen">
  <a:themeElements>
    <a:clrScheme name="WoonCompagnie">
      <a:dk1>
        <a:srgbClr val="252525"/>
      </a:dk1>
      <a:lt1>
        <a:srgbClr val="FFFFFF"/>
      </a:lt1>
      <a:dk2>
        <a:srgbClr val="791042"/>
      </a:dk2>
      <a:lt2>
        <a:srgbClr val="FFFFFF"/>
      </a:lt2>
      <a:accent1>
        <a:srgbClr val="E97219"/>
      </a:accent1>
      <a:accent2>
        <a:srgbClr val="E4314C"/>
      </a:accent2>
      <a:accent3>
        <a:srgbClr val="F8C32B"/>
      </a:accent3>
      <a:accent4>
        <a:srgbClr val="DCA500"/>
      </a:accent4>
      <a:accent5>
        <a:srgbClr val="009FBB"/>
      </a:accent5>
      <a:accent6>
        <a:srgbClr val="97BF1D"/>
      </a:accent6>
      <a:hlink>
        <a:srgbClr val="009FBB"/>
      </a:hlink>
      <a:folHlink>
        <a:srgbClr val="791042"/>
      </a:folHlink>
    </a:clrScheme>
    <a:fontScheme name="WoonCompagni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slides algemee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Voorbladen">
  <a:themeElements>
    <a:clrScheme name="WoonCompagnie">
      <a:dk1>
        <a:srgbClr val="252525"/>
      </a:dk1>
      <a:lt1>
        <a:srgbClr val="FFFFFF"/>
      </a:lt1>
      <a:dk2>
        <a:srgbClr val="791042"/>
      </a:dk2>
      <a:lt2>
        <a:srgbClr val="FFFFFF"/>
      </a:lt2>
      <a:accent1>
        <a:srgbClr val="E97219"/>
      </a:accent1>
      <a:accent2>
        <a:srgbClr val="E4314C"/>
      </a:accent2>
      <a:accent3>
        <a:srgbClr val="F8C32B"/>
      </a:accent3>
      <a:accent4>
        <a:srgbClr val="DCA500"/>
      </a:accent4>
      <a:accent5>
        <a:srgbClr val="009FBB"/>
      </a:accent5>
      <a:accent6>
        <a:srgbClr val="97BF1D"/>
      </a:accent6>
      <a:hlink>
        <a:srgbClr val="009FBB"/>
      </a:hlink>
      <a:folHlink>
        <a:srgbClr val="791042"/>
      </a:folHlink>
    </a:clrScheme>
    <a:fontScheme name="WoonCompagni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be2bb301-337e-4fd9-b97f-f1941be93156"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94561AA71D586C49B039CDEF3898B85D" ma:contentTypeVersion="18" ma:contentTypeDescription="Een nieuw document maken." ma:contentTypeScope="" ma:versionID="3f5e017a8a47103fee7a081d93a7b84e">
  <xsd:schema xmlns:xsd="http://www.w3.org/2001/XMLSchema" xmlns:xs="http://www.w3.org/2001/XMLSchema" xmlns:p="http://schemas.microsoft.com/office/2006/metadata/properties" xmlns:ns1="http://schemas.microsoft.com/sharepoint/v3" xmlns:ns2="5717d259-d152-48e5-84f8-f49ff581c316" xmlns:ns3="a6770111-441d-4354-9c48-d519f8d1e533" xmlns:ns4="6a606505-1316-4c61-81f7-0832f5f8aecf" targetNamespace="http://schemas.microsoft.com/office/2006/metadata/properties" ma:root="true" ma:fieldsID="545b0f77846d6748498d6f43bc477cf5" ns1:_="" ns2:_="" ns3:_="" ns4:_="">
    <xsd:import namespace="http://schemas.microsoft.com/sharepoint/v3"/>
    <xsd:import namespace="5717d259-d152-48e5-84f8-f49ff581c316"/>
    <xsd:import namespace="a6770111-441d-4354-9c48-d519f8d1e533"/>
    <xsd:import namespace="6a606505-1316-4c61-81f7-0832f5f8aecf"/>
    <xsd:element name="properties">
      <xsd:complexType>
        <xsd:sequence>
          <xsd:element name="documentManagement">
            <xsd:complexType>
              <xsd:all>
                <xsd:element ref="ns2:Documentomschrijving" minOccurs="0"/>
                <xsd:element ref="ns2:Soort_x0020_Correspondentie" minOccurs="0"/>
                <xsd:element ref="ns2:Datum_x0020_Document" minOccurs="0"/>
                <xsd:element ref="ns2:Datum_x0020_Ontvangst" minOccurs="0"/>
                <xsd:element ref="ns2:Datum_x0020_Verzonden" minOccurs="0"/>
                <xsd:element ref="ns2:Document_x0020_Klantnaam" minOccurs="0"/>
                <xsd:element ref="ns2:Klant_x0020_Adres" minOccurs="0"/>
                <xsd:element ref="ns2:Klant_x0020_Postcode" minOccurs="0"/>
                <xsd:element ref="ns2:Klant_x0020_Plaats" minOccurs="0"/>
                <xsd:element ref="ns2:Extern_x0020_kenmerk" minOccurs="0"/>
                <xsd:element ref="ns2:TaxCatchAll" minOccurs="0"/>
                <xsd:element ref="ns2:TaxCatchAllLabel" minOccurs="0"/>
                <xsd:element ref="ns3:lcf76f155ced4ddcb4097134ff3c332f" minOccurs="0"/>
                <xsd:element ref="ns3:MediaServiceOCR" minOccurs="0"/>
                <xsd:element ref="ns3:MediaServiceGenerationTime" minOccurs="0"/>
                <xsd:element ref="ns3:MediaServiceEventHashCode" minOccurs="0"/>
                <xsd:element ref="ns4:SharedWithUsers" minOccurs="0"/>
                <xsd:element ref="ns4:SharedWithDetails" minOccurs="0"/>
                <xsd:element ref="ns3:MediaServiceDateTaken" minOccurs="0"/>
                <xsd:element ref="ns3:MediaServiceObjectDetectorVersions" minOccurs="0"/>
                <xsd:element ref="ns3:MediaLengthInSeconds" minOccurs="0"/>
                <xsd:element ref="ns3:MediaServiceSearchProperties" minOccurs="0"/>
                <xsd:element ref="ns1:_ip_UnifiedCompliancePolicyProperties" minOccurs="0"/>
                <xsd:element ref="ns1:_ip_UnifiedCompliancePolicyUIAction" minOccurs="0"/>
                <xsd:element ref="ns3:MediaServiceFastMetadata" minOccurs="0"/>
                <xsd:element ref="ns3:MediaServiceMetadata"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1" nillable="true" ma:displayName="Eigenschappen van het geïntegreerd beleid voor naleving" ma:hidden="true" ma:internalName="_ip_UnifiedCompliancePolicyProperties">
      <xsd:simpleType>
        <xsd:restriction base="dms:Note"/>
      </xsd:simpleType>
    </xsd:element>
    <xsd:element name="_ip_UnifiedCompliancePolicyUIAction" ma:index="32"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17d259-d152-48e5-84f8-f49ff581c316" elementFormDefault="qualified">
    <xsd:import namespace="http://schemas.microsoft.com/office/2006/documentManagement/types"/>
    <xsd:import namespace="http://schemas.microsoft.com/office/infopath/2007/PartnerControls"/>
    <xsd:element name="Documentomschrijving" ma:index="1" nillable="true" ma:displayName="1 Document Omschrijving" ma:internalName="Documentomschrijving">
      <xsd:simpleType>
        <xsd:restriction base="dms:Note">
          <xsd:maxLength value="255"/>
        </xsd:restriction>
      </xsd:simpleType>
    </xsd:element>
    <xsd:element name="Soort_x0020_Correspondentie" ma:index="2" nillable="true" ma:displayName="2 Document Soort Correspondentie" ma:format="Dropdown" ma:internalName="Soort_x0020_Correspondentie">
      <xsd:simpleType>
        <xsd:restriction base="dms:Choice">
          <xsd:enumeration value="Inkomend"/>
          <xsd:enumeration value="Uitgaand"/>
          <xsd:enumeration value="Intern"/>
        </xsd:restriction>
      </xsd:simpleType>
    </xsd:element>
    <xsd:element name="Datum_x0020_Document" ma:index="3" nillable="true" ma:displayName="3 Document Datum" ma:format="DateOnly" ma:internalName="Datum_x0020_Document">
      <xsd:simpleType>
        <xsd:restriction base="dms:DateTime"/>
      </xsd:simpleType>
    </xsd:element>
    <xsd:element name="Datum_x0020_Ontvangst" ma:index="4" nillable="true" ma:displayName="4 Document Datum Ontvangst" ma:format="DateOnly" ma:internalName="Datum_x0020_Ontvangst">
      <xsd:simpleType>
        <xsd:restriction base="dms:DateTime"/>
      </xsd:simpleType>
    </xsd:element>
    <xsd:element name="Datum_x0020_Verzonden" ma:index="5" nillable="true" ma:displayName="5 Document Datum Verzonden" ma:format="DateOnly" ma:internalName="Datum_x0020_Verzonden">
      <xsd:simpleType>
        <xsd:restriction base="dms:DateTime"/>
      </xsd:simpleType>
    </xsd:element>
    <xsd:element name="Document_x0020_Klantnaam" ma:index="6" nillable="true" ma:displayName="6 Document Klantnaam" ma:internalName="Document_x0020_Klantnaam">
      <xsd:simpleType>
        <xsd:restriction base="dms:Text">
          <xsd:maxLength value="255"/>
        </xsd:restriction>
      </xsd:simpleType>
    </xsd:element>
    <xsd:element name="Klant_x0020_Adres" ma:index="7" nillable="true" ma:displayName="7 Document Klant Adres" ma:internalName="Klant_x0020_Adres">
      <xsd:simpleType>
        <xsd:restriction base="dms:Text">
          <xsd:maxLength value="255"/>
        </xsd:restriction>
      </xsd:simpleType>
    </xsd:element>
    <xsd:element name="Klant_x0020_Postcode" ma:index="8" nillable="true" ma:displayName="8 Document Klant Postcode" ma:internalName="Klant_x0020_Postcode">
      <xsd:simpleType>
        <xsd:restriction base="dms:Text">
          <xsd:maxLength value="255"/>
        </xsd:restriction>
      </xsd:simpleType>
    </xsd:element>
    <xsd:element name="Klant_x0020_Plaats" ma:index="9" nillable="true" ma:displayName="9 Document Klant Plaats" ma:internalName="Klant_x0020_Plaats">
      <xsd:simpleType>
        <xsd:restriction base="dms:Text">
          <xsd:maxLength value="255"/>
        </xsd:restriction>
      </xsd:simpleType>
    </xsd:element>
    <xsd:element name="Extern_x0020_kenmerk" ma:index="11" nillable="true" ma:displayName="Extern kenmerk" ma:internalName="Extern_x0020_kenmerk">
      <xsd:simpleType>
        <xsd:restriction base="dms:Text">
          <xsd:maxLength value="255"/>
        </xsd:restriction>
      </xsd:simpleType>
    </xsd:element>
    <xsd:element name="TaxCatchAll" ma:index="13" nillable="true" ma:displayName="Taxonomy Catch All Column" ma:hidden="true" ma:list="{4bc4308a-7c0e-469d-97a2-d3c0ec19458f}" ma:internalName="TaxCatchAll" ma:showField="CatchAllData" ma:web="6a606505-1316-4c61-81f7-0832f5f8aecf">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4bc4308a-7c0e-469d-97a2-d3c0ec19458f}" ma:internalName="TaxCatchAllLabel" ma:readOnly="true" ma:showField="CatchAllDataLabel" ma:web="6a606505-1316-4c61-81f7-0832f5f8aec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770111-441d-4354-9c48-d519f8d1e533"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be2bb301-337e-4fd9-b97f-f1941be93156"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DateTaken" ma:index="27" nillable="true" ma:displayName="MediaServiceDateTaken" ma:hidden="true" ma:indexed="true" ma:internalName="MediaServiceDateTaken" ma:readOnly="true">
      <xsd:simpleType>
        <xsd:restriction base="dms:Text"/>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FastMetadata" ma:index="33" nillable="true" ma:displayName="MediaServiceFastMetadata" ma:hidden="true" ma:internalName="MediaServiceFastMetadata" ma:readOnly="true">
      <xsd:simpleType>
        <xsd:restriction base="dms:Note"/>
      </xsd:simpleType>
    </xsd:element>
    <xsd:element name="MediaServiceMetadata" ma:index="34" nillable="true" ma:displayName="MediaServiceMetadata" ma:hidden="true" ma:internalName="MediaServiceMetadata" ma:readOnly="true">
      <xsd:simpleType>
        <xsd:restriction base="dms:Note"/>
      </xsd:simpleType>
    </xsd:element>
    <xsd:element name="MediaServiceBillingMetadata" ma:index="3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606505-1316-4c61-81f7-0832f5f8aecf" elementFormDefault="qualified">
    <xsd:import namespace="http://schemas.microsoft.com/office/2006/documentManagement/types"/>
    <xsd:import namespace="http://schemas.microsoft.com/office/infopath/2007/PartnerControls"/>
    <xsd:element name="SharedWithUsers" ma:index="2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Inhoudstype"/>
        <xsd:element ref="dc:title" minOccurs="0" maxOccurs="1" ma:index="10"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770111-441d-4354-9c48-d519f8d1e533">
      <Terms xmlns="http://schemas.microsoft.com/office/infopath/2007/PartnerControls"/>
    </lcf76f155ced4ddcb4097134ff3c332f>
    <TaxCatchAll xmlns="5717d259-d152-48e5-84f8-f49ff581c316" xsi:nil="true"/>
    <Soort_x0020_Correspondentie xmlns="5717d259-d152-48e5-84f8-f49ff581c316" xsi:nil="true"/>
    <_ip_UnifiedCompliancePolicyUIAction xmlns="http://schemas.microsoft.com/sharepoint/v3" xsi:nil="true"/>
    <Datum_x0020_Ontvangst xmlns="5717d259-d152-48e5-84f8-f49ff581c316" xsi:nil="true"/>
    <Datum_x0020_Document xmlns="5717d259-d152-48e5-84f8-f49ff581c316" xsi:nil="true"/>
    <Klant_x0020_Adres xmlns="5717d259-d152-48e5-84f8-f49ff581c316" xsi:nil="true"/>
    <Document_x0020_Klantnaam xmlns="5717d259-d152-48e5-84f8-f49ff581c316" xsi:nil="true"/>
    <Klant_x0020_Plaats xmlns="5717d259-d152-48e5-84f8-f49ff581c316" xsi:nil="true"/>
    <Extern_x0020_kenmerk xmlns="5717d259-d152-48e5-84f8-f49ff581c316" xsi:nil="true"/>
    <Klant_x0020_Postcode xmlns="5717d259-d152-48e5-84f8-f49ff581c316" xsi:nil="true"/>
    <_ip_UnifiedCompliancePolicyProperties xmlns="http://schemas.microsoft.com/sharepoint/v3" xsi:nil="true"/>
    <Documentomschrijving xmlns="5717d259-d152-48e5-84f8-f49ff581c316" xsi:nil="true"/>
    <Datum_x0020_Verzonden xmlns="5717d259-d152-48e5-84f8-f49ff581c316"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juid xmlns="http://www.joulesunlimited.com/juid"/>
</file>

<file path=customXml/itemProps1.xml><?xml version="1.0" encoding="utf-8"?>
<ds:datastoreItem xmlns:ds="http://schemas.openxmlformats.org/officeDocument/2006/customXml" ds:itemID="{5CC8EDAD-248F-459B-83BB-72D648094E75}">
  <ds:schemaRefs>
    <ds:schemaRef ds:uri="Microsoft.SharePoint.Taxonomy.ContentTypeSync"/>
  </ds:schemaRefs>
</ds:datastoreItem>
</file>

<file path=customXml/itemProps2.xml><?xml version="1.0" encoding="utf-8"?>
<ds:datastoreItem xmlns:ds="http://schemas.openxmlformats.org/officeDocument/2006/customXml" ds:itemID="{C091F895-7CB0-471A-A8BF-04F2E429F5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717d259-d152-48e5-84f8-f49ff581c316"/>
    <ds:schemaRef ds:uri="a6770111-441d-4354-9c48-d519f8d1e533"/>
    <ds:schemaRef ds:uri="6a606505-1316-4c61-81f7-0832f5f8ae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25C3C6-DD53-4F32-8B8E-1DC6605BC8CE}">
  <ds:schemaRefs>
    <ds:schemaRef ds:uri="5717d259-d152-48e5-84f8-f49ff581c316"/>
    <ds:schemaRef ds:uri="6a606505-1316-4c61-81f7-0832f5f8aecf"/>
    <ds:schemaRef ds:uri="a6770111-441d-4354-9c48-d519f8d1e5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A32C6158-CE06-43EC-845B-53C1190C4651}">
  <ds:schemaRefs>
    <ds:schemaRef ds:uri="http://schemas.microsoft.com/sharepoint/v3/contenttype/forms"/>
  </ds:schemaRefs>
</ds:datastoreItem>
</file>

<file path=customXml/itemProps5.xml><?xml version="1.0" encoding="utf-8"?>
<ds:datastoreItem xmlns:ds="http://schemas.openxmlformats.org/officeDocument/2006/customXml" ds:itemID="{3BFE93FA-8697-4DEE-8A14-EAE66A7E70E1}">
  <ds:schemaRefs>
    <ds:schemaRef ds:uri="http://www.joulesunlimited.com/juid"/>
  </ds:schemaRefs>
</ds:datastoreItem>
</file>

<file path=docMetadata/LabelInfo.xml><?xml version="1.0" encoding="utf-8"?>
<clbl:labelList xmlns:clbl="http://schemas.microsoft.com/office/2020/mipLabelMetadata">
  <clbl:label id="{5b4b5705-b4ff-46b5-8261-fc5f5f46f4b9}" enabled="1" method="Standard" siteId="{49f943ef-3ce2-42d2-b529-ea37741a617b}" removed="0"/>
  <clbl:label id="{acd9b9a6-8a32-4adc-a2f5-93e438f21306}" enabled="1" method="Standard" siteId="{7e50fb70-43f6-46ef-b368-2219ae63650c}" removed="0"/>
</clbl:labelList>
</file>

<file path=docProps/app.xml><?xml version="1.0" encoding="utf-8"?>
<Properties xmlns="http://schemas.openxmlformats.org/officeDocument/2006/extended-properties" xmlns:vt="http://schemas.openxmlformats.org/officeDocument/2006/docPropsVTypes">
  <TotalTime>0</TotalTime>
  <Words>1633</Words>
  <Application>Microsoft Office PowerPoint</Application>
  <PresentationFormat>Widescreen</PresentationFormat>
  <Paragraphs>354</Paragraphs>
  <Slides>33</Slides>
  <Notes>20</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Kantoorthema</vt:lpstr>
      <vt:lpstr>Voorbladen</vt:lpstr>
      <vt:lpstr>1_Contentslides algemeen</vt:lpstr>
      <vt:lpstr>1_Voorbladen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Onderwerpen</vt:lpstr>
      <vt:lpstr>PowerPoint Presentation</vt:lpstr>
      <vt:lpstr>Tot 2030 (sleutel in slot)</vt:lpstr>
      <vt:lpstr>4 gemeenten &amp; 6 corporaties</vt:lpstr>
      <vt:lpstr>Tussen 2030 - 2035</vt:lpstr>
      <vt:lpstr>Ná 2035...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Vacature: marktpartij</vt:lpstr>
      <vt:lpstr>Marktconsultatie: Dijkkwartier en Spoorweghaven e.o</vt:lpstr>
      <vt:lpstr>PowerPoint Presentation</vt:lpstr>
      <vt:lpstr>PowerPoint Presentation</vt:lpstr>
      <vt:lpstr>Vraag</vt:lpstr>
      <vt:lpstr>PowerPoint Presentation</vt:lpstr>
      <vt:lpstr>PowerPoint Presentation</vt:lpstr>
      <vt:lpstr>PowerPoint Presentation</vt:lpstr>
    </vt:vector>
  </TitlesOfParts>
  <Company>Gemeente Den Helder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Regio Kop van NH</dc:creator>
  <cp:lastModifiedBy>Mandy Postma</cp:lastModifiedBy>
  <cp:revision>446</cp:revision>
  <dcterms:created xsi:type="dcterms:W3CDTF">2022-12-15T14:32:32Z</dcterms:created>
  <dcterms:modified xsi:type="dcterms:W3CDTF">2026-04-15T07:25:07Z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82100</vt:r8>
  </property>
  <property fmtid="{D5CDD505-2E9C-101B-9397-08002B2CF9AE}" pid="3" name="MediaServiceImageTags">
    <vt:lpwstr/>
  </property>
  <property fmtid="{D5CDD505-2E9C-101B-9397-08002B2CF9AE}" pid="4" name="xd_ProgID">
    <vt:lpwstr/>
  </property>
  <property fmtid="{D5CDD505-2E9C-101B-9397-08002B2CF9AE}" pid="5" name="ContentTypeId">
    <vt:lpwstr>0x01010094561AA71D586C49B039CDEF3898B85D</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bool>false</vt:bool>
  </property>
</Properties>
</file>